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notesMasterIdLst>
    <p:notesMasterId r:id="rId27"/>
  </p:notesMasterIdLst>
  <p:handoutMasterIdLst>
    <p:handoutMasterId r:id="rId28"/>
  </p:handoutMasterIdLst>
  <p:sldIdLst>
    <p:sldId id="935" r:id="rId5"/>
    <p:sldId id="952" r:id="rId6"/>
    <p:sldId id="954" r:id="rId7"/>
    <p:sldId id="951" r:id="rId8"/>
    <p:sldId id="956" r:id="rId9"/>
    <p:sldId id="955" r:id="rId10"/>
    <p:sldId id="959" r:id="rId11"/>
    <p:sldId id="962" r:id="rId12"/>
    <p:sldId id="957" r:id="rId13"/>
    <p:sldId id="958" r:id="rId14"/>
    <p:sldId id="960" r:id="rId15"/>
    <p:sldId id="961" r:id="rId16"/>
    <p:sldId id="963" r:id="rId17"/>
    <p:sldId id="970" r:id="rId18"/>
    <p:sldId id="964" r:id="rId19"/>
    <p:sldId id="965" r:id="rId20"/>
    <p:sldId id="966" r:id="rId21"/>
    <p:sldId id="967" r:id="rId22"/>
    <p:sldId id="968" r:id="rId23"/>
    <p:sldId id="971" r:id="rId24"/>
    <p:sldId id="863" r:id="rId25"/>
    <p:sldId id="949" r:id="rId26"/>
  </p:sldIdLst>
  <p:sldSz cx="12192000" cy="6858000"/>
  <p:notesSz cx="6858000" cy="1447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Presentation" id="{2EAAFB7B-C272-4A62-BCC6-5328C8763826}">
          <p14:sldIdLst>
            <p14:sldId id="935"/>
            <p14:sldId id="952"/>
            <p14:sldId id="954"/>
            <p14:sldId id="951"/>
            <p14:sldId id="956"/>
            <p14:sldId id="955"/>
            <p14:sldId id="959"/>
            <p14:sldId id="962"/>
            <p14:sldId id="957"/>
            <p14:sldId id="958"/>
            <p14:sldId id="960"/>
            <p14:sldId id="961"/>
            <p14:sldId id="963"/>
            <p14:sldId id="970"/>
            <p14:sldId id="964"/>
            <p14:sldId id="965"/>
            <p14:sldId id="966"/>
            <p14:sldId id="967"/>
            <p14:sldId id="968"/>
            <p14:sldId id="971"/>
            <p14:sldId id="863"/>
            <p14:sldId id="9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86935E-4DD3-C284-DD85-796C4A436E60}" name="Eliza Ziegler" initials="EZ" userId="S::Eliza.Ziegler@phila.gov::a3ff9435-f961-45df-8c98-dafe594cc4ab" providerId="AD"/>
  <p188:author id="{D3822D80-1BB3-475F-5211-2177A6524DC7}" name="Mike Lee" initials="ML" userId="S::mike.lee@phila.gov::ba1ae65c-9e98-40c4-b202-3164b1efeb71" providerId="AD"/>
  <p188:author id="{B0C644A6-E1A6-F194-AEFF-5094C7B73F03}" name="Samuel Packard" initials="SP" userId="S::samuel.packard@phila.gov::d009e4fe-15c2-44a7-857d-3f870ad1bda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rli Libbey" initials="KL" lastIdx="5" clrIdx="0">
    <p:extLst>
      <p:ext uri="{19B8F6BF-5375-455C-9EA6-DF929625EA0E}">
        <p15:presenceInfo xmlns:p15="http://schemas.microsoft.com/office/powerpoint/2012/main" userId="S::karli.libbey@phila.gov::8b445ddb-91b8-47e9-9704-28e23f190bdd" providerId="AD"/>
      </p:ext>
    </p:extLst>
  </p:cmAuthor>
  <p:cmAuthor id="2" name="Dakota Fisher" initials="DF" lastIdx="4" clrIdx="1">
    <p:extLst>
      <p:ext uri="{19B8F6BF-5375-455C-9EA6-DF929625EA0E}">
        <p15:presenceInfo xmlns:p15="http://schemas.microsoft.com/office/powerpoint/2012/main" userId="S::dakota.fisher@phila.gov::c67fbc9a-51e6-4637-b0e4-0ead87271af1" providerId="AD"/>
      </p:ext>
    </p:extLst>
  </p:cmAuthor>
  <p:cmAuthor id="3" name="Michael Hollander" initials="MH" lastIdx="14" clrIdx="2">
    <p:extLst>
      <p:ext uri="{19B8F6BF-5375-455C-9EA6-DF929625EA0E}">
        <p15:presenceInfo xmlns:p15="http://schemas.microsoft.com/office/powerpoint/2012/main" userId="S::michael.hollander@phila.gov::d38bdc6f-cb9a-4f50-902c-cec9ce685684" providerId="AD"/>
      </p:ext>
    </p:extLst>
  </p:cmAuthor>
  <p:cmAuthor id="4" name="Oren Gur" initials="OG" lastIdx="31" clrIdx="3">
    <p:extLst>
      <p:ext uri="{19B8F6BF-5375-455C-9EA6-DF929625EA0E}">
        <p15:presenceInfo xmlns:p15="http://schemas.microsoft.com/office/powerpoint/2012/main" userId="S::oren.gur@phila.gov::aff17fce-7bec-4153-8edd-488f81ea859b" providerId="AD"/>
      </p:ext>
    </p:extLst>
  </p:cmAuthor>
  <p:cmAuthor id="5" name="Wes Weaver" initials="WW" lastIdx="1" clrIdx="4">
    <p:extLst>
      <p:ext uri="{19B8F6BF-5375-455C-9EA6-DF929625EA0E}">
        <p15:presenceInfo xmlns:p15="http://schemas.microsoft.com/office/powerpoint/2012/main" userId="S::wes.weaver@phila.gov::0e674a46-0004-4799-8c90-d547aa5d7d51" providerId="AD"/>
      </p:ext>
    </p:extLst>
  </p:cmAuthor>
  <p:cmAuthor id="6" name="Christopher H.S. Austin" initials="CA" lastIdx="16" clrIdx="5">
    <p:extLst>
      <p:ext uri="{19B8F6BF-5375-455C-9EA6-DF929625EA0E}">
        <p15:presenceInfo xmlns:p15="http://schemas.microsoft.com/office/powerpoint/2012/main" userId="S::christopher.austin@phila.gov::a2191f3f-da20-4d58-8d7e-fe613c12db92" providerId="AD"/>
      </p:ext>
    </p:extLst>
  </p:cmAuthor>
  <p:cmAuthor id="7" name="Michele Kilpatrick" initials="MK" lastIdx="17" clrIdx="6">
    <p:extLst>
      <p:ext uri="{19B8F6BF-5375-455C-9EA6-DF929625EA0E}">
        <p15:presenceInfo xmlns:p15="http://schemas.microsoft.com/office/powerpoint/2012/main" userId="S::michele.kilpatrick@phila.gov::e2f55b1b-91bc-49ca-8a62-16528f79e7df" providerId="AD"/>
      </p:ext>
    </p:extLst>
  </p:cmAuthor>
  <p:cmAuthor id="8" name="Christopher Austin" initials="CA" lastIdx="3" clrIdx="7">
    <p:extLst>
      <p:ext uri="{19B8F6BF-5375-455C-9EA6-DF929625EA0E}">
        <p15:presenceInfo xmlns:p15="http://schemas.microsoft.com/office/powerpoint/2012/main" userId="Christopher Austin" providerId="None"/>
      </p:ext>
    </p:extLst>
  </p:cmAuthor>
  <p:cmAuthor id="9" name="Jane Roh" initials="JR" lastIdx="38" clrIdx="8">
    <p:extLst>
      <p:ext uri="{19B8F6BF-5375-455C-9EA6-DF929625EA0E}">
        <p15:presenceInfo xmlns:p15="http://schemas.microsoft.com/office/powerpoint/2012/main" userId="S::jane.roh@phila.gov::6b9181c0-f6e7-4f4a-87a8-2214d9c23737" providerId="AD"/>
      </p:ext>
    </p:extLst>
  </p:cmAuthor>
  <p:cmAuthor id="10" name="Jean Behrend" initials="JB" lastIdx="1" clrIdx="9">
    <p:extLst>
      <p:ext uri="{19B8F6BF-5375-455C-9EA6-DF929625EA0E}">
        <p15:presenceInfo xmlns:p15="http://schemas.microsoft.com/office/powerpoint/2012/main" userId="S::jean.behrend@phila.gov::f8544d20-b3d3-4ac6-82be-73162b3ee029" providerId="AD"/>
      </p:ext>
    </p:extLst>
  </p:cmAuthor>
  <p:cmAuthor id="11" name="Jorge Zambrana" initials="JZ" lastIdx="2" clrIdx="10">
    <p:extLst>
      <p:ext uri="{19B8F6BF-5375-455C-9EA6-DF929625EA0E}">
        <p15:presenceInfo xmlns:p15="http://schemas.microsoft.com/office/powerpoint/2012/main" userId="S::jorge.zambrana@phila.gov::dd549ab6-739d-4c99-9f75-c9603dd4aaec" providerId="AD"/>
      </p:ext>
    </p:extLst>
  </p:cmAuthor>
  <p:cmAuthor id="12" name="Christopher H.S. Austin" initials="CHA" lastIdx="16" clrIdx="11">
    <p:extLst>
      <p:ext uri="{19B8F6BF-5375-455C-9EA6-DF929625EA0E}">
        <p15:presenceInfo xmlns:p15="http://schemas.microsoft.com/office/powerpoint/2012/main" userId="Christopher H.S. Austin" providerId="None"/>
      </p:ext>
    </p:extLst>
  </p:cmAuthor>
  <p:cmAuthor id="13" name="CJ Arayata" initials="CA" lastIdx="1" clrIdx="12">
    <p:extLst>
      <p:ext uri="{19B8F6BF-5375-455C-9EA6-DF929625EA0E}">
        <p15:presenceInfo xmlns:p15="http://schemas.microsoft.com/office/powerpoint/2012/main" userId="CJ Arayat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2"/>
    <a:srgbClr val="A5A5A5"/>
    <a:srgbClr val="4472C4"/>
    <a:srgbClr val="FDFBF6"/>
    <a:srgbClr val="FCFBF6"/>
    <a:srgbClr val="182833"/>
    <a:srgbClr val="F2550E"/>
    <a:srgbClr val="F9F7EA"/>
    <a:srgbClr val="FF5A22"/>
    <a:srgbClr val="4D7D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70548"/>
  </p:normalViewPr>
  <p:slideViewPr>
    <p:cSldViewPr snapToGrid="0">
      <p:cViewPr varScale="1">
        <p:scale>
          <a:sx n="78" d="100"/>
          <a:sy n="78" d="100"/>
        </p:scale>
        <p:origin x="1074" y="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160520" cy="36703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5438458" y="1"/>
            <a:ext cx="4160520" cy="367030"/>
          </a:xfrm>
          <a:prstGeom prst="rect">
            <a:avLst/>
          </a:prstGeom>
        </p:spPr>
        <p:txBody>
          <a:bodyPr vert="horz" lIns="96661" tIns="48331" rIns="96661" bIns="48331" rtlCol="0"/>
          <a:lstStyle>
            <a:lvl1pPr algn="r">
              <a:defRPr sz="1300"/>
            </a:lvl1pPr>
          </a:lstStyle>
          <a:p>
            <a:fld id="{24DF6C18-1140-4CC1-A216-782BE39554DF}" type="datetimeFigureOut">
              <a:rPr lang="en-US" smtClean="0"/>
              <a:t>9/25/2026</a:t>
            </a:fld>
            <a:endParaRPr lang="en-US"/>
          </a:p>
        </p:txBody>
      </p:sp>
      <p:sp>
        <p:nvSpPr>
          <p:cNvPr id="4" name="Footer Placeholder 3"/>
          <p:cNvSpPr>
            <a:spLocks noGrp="1"/>
          </p:cNvSpPr>
          <p:nvPr>
            <p:ph type="ftr" sz="quarter" idx="2"/>
          </p:nvPr>
        </p:nvSpPr>
        <p:spPr>
          <a:xfrm>
            <a:off x="0" y="6948171"/>
            <a:ext cx="4160520" cy="367029"/>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5438458" y="6948171"/>
            <a:ext cx="4160520" cy="367029"/>
          </a:xfrm>
          <a:prstGeom prst="rect">
            <a:avLst/>
          </a:prstGeom>
        </p:spPr>
        <p:txBody>
          <a:bodyPr vert="horz" lIns="96661" tIns="48331" rIns="96661" bIns="48331" rtlCol="0" anchor="b"/>
          <a:lstStyle>
            <a:lvl1pPr algn="r">
              <a:defRPr sz="1300"/>
            </a:lvl1pPr>
          </a:lstStyle>
          <a:p>
            <a:fld id="{5C94E13D-1E98-46A5-981D-AFA1A897851F}" type="slidenum">
              <a:rPr lang="en-US" smtClean="0"/>
              <a:t>‹#›</a:t>
            </a:fld>
            <a:endParaRPr lang="en-US"/>
          </a:p>
        </p:txBody>
      </p:sp>
    </p:spTree>
    <p:extLst>
      <p:ext uri="{BB962C8B-B14F-4D97-AF65-F5344CB8AC3E}">
        <p14:creationId xmlns:p14="http://schemas.microsoft.com/office/powerpoint/2010/main" val="30292132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160520" cy="36703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5438458" y="1"/>
            <a:ext cx="4160520" cy="367030"/>
          </a:xfrm>
          <a:prstGeom prst="rect">
            <a:avLst/>
          </a:prstGeom>
        </p:spPr>
        <p:txBody>
          <a:bodyPr vert="horz" lIns="96661" tIns="48331" rIns="96661" bIns="48331" rtlCol="0"/>
          <a:lstStyle>
            <a:lvl1pPr algn="r">
              <a:defRPr sz="1300"/>
            </a:lvl1pPr>
          </a:lstStyle>
          <a:p>
            <a:fld id="{4A84A8B8-B82A-465E-9955-F4F1A84CA199}" type="datetimeFigureOut">
              <a:rPr lang="en-US" smtClean="0"/>
              <a:t>9/25/2026</a:t>
            </a:fld>
            <a:endParaRPr lang="en-US"/>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960120" y="3520440"/>
            <a:ext cx="7680960" cy="2880361"/>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520" cy="367029"/>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5438458" y="6948171"/>
            <a:ext cx="4160520" cy="367029"/>
          </a:xfrm>
          <a:prstGeom prst="rect">
            <a:avLst/>
          </a:prstGeom>
        </p:spPr>
        <p:txBody>
          <a:bodyPr vert="horz" lIns="96661" tIns="48331" rIns="96661" bIns="48331" rtlCol="0" anchor="b"/>
          <a:lstStyle>
            <a:lvl1pPr algn="r">
              <a:defRPr sz="1300"/>
            </a:lvl1pPr>
          </a:lstStyle>
          <a:p>
            <a:fld id="{F84E51DD-1247-4975-A646-889667119060}" type="slidenum">
              <a:rPr lang="en-US" smtClean="0"/>
              <a:t>‹#›</a:t>
            </a:fld>
            <a:endParaRPr lang="en-US"/>
          </a:p>
        </p:txBody>
      </p:sp>
    </p:spTree>
    <p:extLst>
      <p:ext uri="{BB962C8B-B14F-4D97-AF65-F5344CB8AC3E}">
        <p14:creationId xmlns:p14="http://schemas.microsoft.com/office/powerpoint/2010/main" val="1296337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pa.gov/content/dam/copapwp-pagov/en/health/documents/topics/documents/programs/medical-marijuana/MM%20ID%20card%20New%20Look.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harmreductionjournal.biomedcentral.com/articles/10.1186/s12954-025-01306-9"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sciencedirect.com/science/article/pii/S2666915323002093"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harmreductionjournal.biomedcentral.com/articles/10.1186/s12954-025-01306-9"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sciencedirect.com/science/article/pii/S2666915323002093"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E85FA-5D48-02D9-6AAC-6A2BEEAA75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C87E3A-6B01-5328-A0DF-5B0B41C656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3EEEA-5DA8-5C31-E687-118F5C1367C8}"/>
              </a:ext>
            </a:extLst>
          </p:cNvPr>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2C6D2C2-CDB1-6CF5-A9A1-16D6C668B434}"/>
              </a:ext>
            </a:extLst>
          </p:cNvPr>
          <p:cNvSpPr>
            <a:spLocks noGrp="1"/>
          </p:cNvSpPr>
          <p:nvPr>
            <p:ph type="sldNum" sz="quarter" idx="5"/>
          </p:nvPr>
        </p:nvSpPr>
        <p:spPr/>
        <p:txBody>
          <a:bodyPr/>
          <a:lstStyle/>
          <a:p>
            <a:fld id="{F84E51DD-1247-4975-A646-889667119060}" type="slidenum">
              <a:rPr lang="en-US" smtClean="0"/>
              <a:t>1</a:t>
            </a:fld>
            <a:endParaRPr lang="en-US"/>
          </a:p>
        </p:txBody>
      </p:sp>
    </p:spTree>
    <p:extLst>
      <p:ext uri="{BB962C8B-B14F-4D97-AF65-F5344CB8AC3E}">
        <p14:creationId xmlns:p14="http://schemas.microsoft.com/office/powerpoint/2010/main" val="1788881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E51DD-1247-4975-A646-889667119060}" type="slidenum">
              <a:rPr lang="en-US" smtClean="0"/>
              <a:t>2</a:t>
            </a:fld>
            <a:endParaRPr lang="en-US"/>
          </a:p>
        </p:txBody>
      </p:sp>
    </p:spTree>
    <p:extLst>
      <p:ext uri="{BB962C8B-B14F-4D97-AF65-F5344CB8AC3E}">
        <p14:creationId xmlns:p14="http://schemas.microsoft.com/office/powerpoint/2010/main" val="139232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Source: </a:t>
            </a:r>
            <a:r>
              <a:rPr lang="en-US" sz="1200" dirty="0">
                <a:latin typeface="Arial" panose="020B0604020202020204" pitchFamily="34" charset="0"/>
                <a:cs typeface="Arial" panose="020B0604020202020204" pitchFamily="34" charset="0"/>
                <a:hlinkClick r:id="rId3"/>
              </a:rPr>
              <a:t>https://www.pa.gov/content/dam/copapwp-pagov/en/health/documents/topics/documents/programs/medical-marijuana/MM%20ID%20card%20New%20Look.pdf</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dirty="0"/>
              <a:t>https://</a:t>
            </a:r>
            <a:r>
              <a:rPr lang="en-US" dirty="0" err="1"/>
              <a:t>themarijuanaherald.com</a:t>
            </a:r>
            <a:r>
              <a:rPr lang="en-US" dirty="0"/>
              <a:t>/2026/07/pennsylvania-has-nearly-439000-active-medical-marijuana-patients-196-dispensaries-and-1937-approved-practitioners/</a:t>
            </a:r>
          </a:p>
          <a:p>
            <a:endParaRPr lang="en-US" dirty="0"/>
          </a:p>
        </p:txBody>
      </p:sp>
      <p:sp>
        <p:nvSpPr>
          <p:cNvPr id="4" name="Slide Number Placeholder 3"/>
          <p:cNvSpPr>
            <a:spLocks noGrp="1"/>
          </p:cNvSpPr>
          <p:nvPr>
            <p:ph type="sldNum" sz="quarter" idx="5"/>
          </p:nvPr>
        </p:nvSpPr>
        <p:spPr/>
        <p:txBody>
          <a:bodyPr/>
          <a:lstStyle/>
          <a:p>
            <a:fld id="{F84E51DD-1247-4975-A646-889667119060}" type="slidenum">
              <a:rPr lang="en-US" smtClean="0"/>
              <a:t>6</a:t>
            </a:fld>
            <a:endParaRPr lang="en-US"/>
          </a:p>
        </p:txBody>
      </p:sp>
    </p:spTree>
    <p:extLst>
      <p:ext uri="{BB962C8B-B14F-4D97-AF65-F5344CB8AC3E}">
        <p14:creationId xmlns:p14="http://schemas.microsoft.com/office/powerpoint/2010/main" val="3477065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Impaired-driving standards: </a:t>
            </a:r>
            <a:r>
              <a:rPr lang="en-US" sz="1200" b="0" i="0" kern="1200" dirty="0">
                <a:solidFill>
                  <a:schemeClr val="tx1"/>
                </a:solidFill>
                <a:effectLst/>
                <a:latin typeface="+mn-lt"/>
                <a:ea typeface="+mn-ea"/>
                <a:cs typeface="+mn-cs"/>
              </a:rPr>
              <a:t>There is no scientifically validated THC blood level that reliably tracks driving impairment. The AAA Foundation for Traffic Safety found no correlation between blood THC concentration and performance on standardized impairment tests, and recommended drug-recognition-trained officers over an arbitrary numeric threshold like Colorado and Washington's 5 ng/mL standard.</a:t>
            </a:r>
          </a:p>
          <a:p>
            <a:r>
              <a:rPr lang="en-US" sz="1200" b="0" i="1" kern="1200" dirty="0">
                <a:solidFill>
                  <a:schemeClr val="tx1"/>
                </a:solidFill>
                <a:effectLst/>
                <a:latin typeface="+mn-lt"/>
                <a:ea typeface="+mn-ea"/>
                <a:cs typeface="+mn-cs"/>
              </a:rPr>
              <a:t>Source: AAA Foundation for Traffic Safety, “An Evaluation of Data from Drivers Arrested for Driving Under the Influence in Relation to Per Se Limits for Cannabis” (2016).</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Automatic expungement, not petition-based relief: </a:t>
            </a:r>
            <a:r>
              <a:rPr lang="en-US" sz="1200" b="0" i="0" kern="1200" dirty="0">
                <a:solidFill>
                  <a:schemeClr val="tx1"/>
                </a:solidFill>
                <a:effectLst/>
                <a:latin typeface="+mn-lt"/>
                <a:ea typeface="+mn-ea"/>
                <a:cs typeface="+mn-cs"/>
              </a:rPr>
              <a:t>California's AB 1793 (2018) directed the state to identify and clear eligible cannabis convictions automatically, and Illinois has used a similar automatic process to expunge more than 500,000 low-level cannabis records — Pennsylvania's current Clean Slate and pardon pathways still require individuals to apply on their own.</a:t>
            </a:r>
          </a:p>
          <a:p>
            <a:r>
              <a:rPr lang="en-US" sz="1200" b="0" i="1" kern="1200" dirty="0">
                <a:solidFill>
                  <a:schemeClr val="tx1"/>
                </a:solidFill>
                <a:effectLst/>
                <a:latin typeface="+mn-lt"/>
                <a:ea typeface="+mn-ea"/>
                <a:cs typeface="+mn-cs"/>
              </a:rPr>
              <a:t>Source: California Dept. of Justice, AB 1793 implementation reporting; Illinois State Police expungement data.</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Retroactive relief for pending and past cases: </a:t>
            </a:r>
            <a:r>
              <a:rPr lang="en-US" sz="1200" b="0" i="0" kern="1200" dirty="0">
                <a:solidFill>
                  <a:schemeClr val="tx1"/>
                </a:solidFill>
                <a:effectLst/>
                <a:latin typeface="+mn-lt"/>
                <a:ea typeface="+mn-ea"/>
                <a:cs typeface="+mn-cs"/>
              </a:rPr>
              <a:t>New York's Marijuana Regulation and Taxation Act (2021) required courts to proactively identify and resentence or reseal cases for people still under supervision for conduct that became legal, not just those with closed convictions.</a:t>
            </a:r>
          </a:p>
          <a:p>
            <a:r>
              <a:rPr lang="en-US" sz="1200" b="0" i="1" kern="1200" dirty="0">
                <a:solidFill>
                  <a:schemeClr val="tx1"/>
                </a:solidFill>
                <a:effectLst/>
                <a:latin typeface="+mn-lt"/>
                <a:ea typeface="+mn-ea"/>
                <a:cs typeface="+mn-cs"/>
              </a:rPr>
              <a:t>Source: New York Marijuana Regulation and Taxation Act (2021); N.Y. Office of Cannabis Management.</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Restorative reinvestment in communities most impacted by enforcement: </a:t>
            </a:r>
            <a:r>
              <a:rPr lang="en-US" sz="1200" b="0" i="0" kern="1200" dirty="0">
                <a:solidFill>
                  <a:schemeClr val="tx1"/>
                </a:solidFill>
                <a:effectLst/>
                <a:latin typeface="+mn-lt"/>
                <a:ea typeface="+mn-ea"/>
                <a:cs typeface="+mn-cs"/>
              </a:rPr>
              <a:t>Illinois dedicates 25% of its adult-use cannabis tax revenue, on an ongoing basis, to its R3 (Restore, Reinvest, Renew) program, funding violence prevention and economic development in the neighborhoods most affected by past drug enforcement.</a:t>
            </a:r>
          </a:p>
          <a:p>
            <a:r>
              <a:rPr lang="en-US" sz="1200" b="0" i="1" kern="1200" dirty="0">
                <a:solidFill>
                  <a:schemeClr val="tx1"/>
                </a:solidFill>
                <a:effectLst/>
                <a:latin typeface="+mn-lt"/>
                <a:ea typeface="+mn-ea"/>
                <a:cs typeface="+mn-cs"/>
              </a:rPr>
              <a:t>Source: Illinois Criminal Justice Information Authority, R3 Program.</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Enforcement against unregulated stores and products: </a:t>
            </a:r>
            <a:r>
              <a:rPr lang="en-US" sz="1200" b="0" i="0" kern="1200" dirty="0">
                <a:solidFill>
                  <a:schemeClr val="tx1"/>
                </a:solidFill>
                <a:effectLst/>
                <a:latin typeface="+mn-lt"/>
                <a:ea typeface="+mn-ea"/>
                <a:cs typeface="+mn-cs"/>
              </a:rPr>
              <a:t>New York's slow licensed rollout paired with limited enforcement allowed thousands of unlicensed shops to open before a dedicated task force was created to close them. Pennsylvania is already seeing its own unregulated-market risk — see the following slide on Philadelphia smoke shops.</a:t>
            </a:r>
          </a:p>
          <a:p>
            <a:r>
              <a:rPr lang="en-US" sz="1200" b="0" i="1" kern="1200" dirty="0">
                <a:solidFill>
                  <a:schemeClr val="tx1"/>
                </a:solidFill>
                <a:effectLst/>
                <a:latin typeface="+mn-lt"/>
                <a:ea typeface="+mn-ea"/>
                <a:cs typeface="+mn-cs"/>
              </a:rPr>
              <a:t>Source: N.Y. Office of Cannabis Management enforcement task force reporting; Marin &amp; Briggs, The Philadelphia Inquirer (July 29, 2025).</a:t>
            </a:r>
          </a:p>
        </p:txBody>
      </p:sp>
      <p:sp>
        <p:nvSpPr>
          <p:cNvPr id="4" name="Slide Number Placeholder 3"/>
          <p:cNvSpPr>
            <a:spLocks noGrp="1"/>
          </p:cNvSpPr>
          <p:nvPr>
            <p:ph type="sldNum" sz="quarter" idx="5"/>
          </p:nvPr>
        </p:nvSpPr>
        <p:spPr/>
        <p:txBody>
          <a:bodyPr/>
          <a:lstStyle/>
          <a:p>
            <a:fld id="{F84E51DD-1247-4975-A646-889667119060}" type="slidenum">
              <a:rPr lang="en-US" smtClean="0"/>
              <a:t>7</a:t>
            </a:fld>
            <a:endParaRPr lang="en-US"/>
          </a:p>
        </p:txBody>
      </p:sp>
    </p:spTree>
    <p:extLst>
      <p:ext uri="{BB962C8B-B14F-4D97-AF65-F5344CB8AC3E}">
        <p14:creationId xmlns:p14="http://schemas.microsoft.com/office/powerpoint/2010/main" val="1877434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https://</a:t>
            </a:r>
            <a:r>
              <a:rPr lang="en-US" dirty="0" err="1"/>
              <a:t>www.inquirer.com</a:t>
            </a:r>
            <a:r>
              <a:rPr lang="en-US" dirty="0"/>
              <a:t>/news/a/pennsylvania-smoke-shops-weed-toxic-chemicals-mold-20250729.html#loaded</a:t>
            </a:r>
          </a:p>
        </p:txBody>
      </p:sp>
      <p:sp>
        <p:nvSpPr>
          <p:cNvPr id="4" name="Slide Number Placeholder 3"/>
          <p:cNvSpPr>
            <a:spLocks noGrp="1"/>
          </p:cNvSpPr>
          <p:nvPr>
            <p:ph type="sldNum" sz="quarter" idx="5"/>
          </p:nvPr>
        </p:nvSpPr>
        <p:spPr/>
        <p:txBody>
          <a:bodyPr/>
          <a:lstStyle/>
          <a:p>
            <a:fld id="{F84E51DD-1247-4975-A646-889667119060}" type="slidenum">
              <a:rPr lang="en-US" smtClean="0"/>
              <a:t>8</a:t>
            </a:fld>
            <a:endParaRPr lang="en-US"/>
          </a:p>
        </p:txBody>
      </p:sp>
    </p:spTree>
    <p:extLst>
      <p:ext uri="{BB962C8B-B14F-4D97-AF65-F5344CB8AC3E}">
        <p14:creationId xmlns:p14="http://schemas.microsoft.com/office/powerpoint/2010/main" val="1572493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Dedicated Cannabis Control Board: </a:t>
            </a:r>
            <a:r>
              <a:rPr lang="en-US" sz="1200" b="0" i="0" kern="1200" dirty="0">
                <a:solidFill>
                  <a:schemeClr val="tx1"/>
                </a:solidFill>
                <a:effectLst/>
                <a:latin typeface="+mn-lt"/>
                <a:ea typeface="+mn-ea"/>
                <a:cs typeface="+mn-cs"/>
              </a:rPr>
              <a:t>New Jersey's Cannabis Regulatory Commission and Maryland's Cannabis Administration each consolidate licensing, compliance, and enforcement under one dedicated regulator rather than splitting authority across multiple existing agencies.</a:t>
            </a:r>
          </a:p>
          <a:p>
            <a:r>
              <a:rPr lang="en-US" sz="1200" b="0" i="1" kern="1200" dirty="0">
                <a:solidFill>
                  <a:schemeClr val="tx1"/>
                </a:solidFill>
                <a:effectLst/>
                <a:latin typeface="+mn-lt"/>
                <a:ea typeface="+mn-ea"/>
                <a:cs typeface="+mn-cs"/>
              </a:rPr>
              <a:t>Source: N.J. Cannabis Regulatory Commission; Md. Cannabis Administration statutory authority.</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Seed-to-sale tracking and mandatory lab testing: </a:t>
            </a:r>
            <a:r>
              <a:rPr lang="en-US" sz="1200" b="0" i="0" kern="1200" dirty="0">
                <a:solidFill>
                  <a:schemeClr val="tx1"/>
                </a:solidFill>
                <a:effectLst/>
                <a:latin typeface="+mn-lt"/>
                <a:ea typeface="+mn-ea"/>
                <a:cs typeface="+mn-cs"/>
              </a:rPr>
              <a:t>Colorado's statewide METRC tracking system, now used by most legal states, lets regulators audit cannabis products from cultivation through retail sale and is the backbone of the state's ability to keep untested product out of the legal market.</a:t>
            </a:r>
          </a:p>
          <a:p>
            <a:r>
              <a:rPr lang="en-US" sz="1200" b="0" i="1" kern="1200" dirty="0">
                <a:solidFill>
                  <a:schemeClr val="tx1"/>
                </a:solidFill>
                <a:effectLst/>
                <a:latin typeface="+mn-lt"/>
                <a:ea typeface="+mn-ea"/>
                <a:cs typeface="+mn-cs"/>
              </a:rPr>
              <a:t>Source: Colorado Marijuana Enforcement Division, METRC system documentation.</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Opioid overdose deaths: </a:t>
            </a:r>
            <a:r>
              <a:rPr lang="en-US" sz="1200" b="0" i="0" kern="1200" dirty="0">
                <a:solidFill>
                  <a:schemeClr val="tx1"/>
                </a:solidFill>
                <a:effectLst/>
                <a:latin typeface="+mn-lt"/>
                <a:ea typeface="+mn-ea"/>
                <a:cs typeface="+mn-cs"/>
              </a:rPr>
              <a:t>Early research linked medical cannabis laws to lower opioid overdose deaths, but a 2026 systematic review of the full literature found the evidence for both medical and recreational cannabis laws reducing opioid mortality is now inconsistent, and cautioned that legalization should not be treated as an effective opioid-epidemic policy.</a:t>
            </a:r>
          </a:p>
          <a:p>
            <a:r>
              <a:rPr lang="en-US" sz="1200" b="0" i="1" kern="1200" dirty="0">
                <a:solidFill>
                  <a:schemeClr val="tx1"/>
                </a:solidFill>
                <a:effectLst/>
                <a:latin typeface="+mn-lt"/>
                <a:ea typeface="+mn-ea"/>
                <a:cs typeface="+mn-cs"/>
              </a:rPr>
              <a:t>Source: “Association between state cannabis laws and opioid outcomes: A systematic review,” Drug and Alcohol Dependence (2026), doi:10.1016/j.drugalcdep.2026.113167.</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Non-fatal overdoses: </a:t>
            </a:r>
            <a:r>
              <a:rPr lang="en-US" sz="1200" b="0" i="0" kern="1200" dirty="0">
                <a:solidFill>
                  <a:schemeClr val="tx1"/>
                </a:solidFill>
                <a:effectLst/>
                <a:latin typeface="+mn-lt"/>
                <a:ea typeface="+mn-ea"/>
                <a:cs typeface="+mn-cs"/>
              </a:rPr>
              <a:t>Results: State MCDs and RCLs were associated with 15.47% (coefficient = -1.73; 95%CI: -2.72, -0.74) and 11.92% (coefficient = -1.33; 95%CI: -2.30, -0.37) reductions in non-fatal opioid poisonings per 100,000 enrollees per quarter, respectively. Reductions associated with MCDs were significant in ages 18-34, males and females, those without prescription opioids or cannabis use disorder diagnoses within the past year, and outpatient service users.</a:t>
            </a:r>
          </a:p>
          <a:p>
            <a:r>
              <a:rPr lang="en-US" sz="1200" b="0" i="1" kern="1200" dirty="0">
                <a:solidFill>
                  <a:schemeClr val="tx1"/>
                </a:solidFill>
                <a:effectLst/>
                <a:latin typeface="+mn-lt"/>
                <a:ea typeface="+mn-ea"/>
                <a:cs typeface="+mn-cs"/>
              </a:rPr>
              <a:t>Source: “The association between state cannabis legalization and non-fatal opioid poisonings among adults with employer-sponsored insurance in the United States,” Prev Med Rep 2026;66:103497 (PMID 42181612).</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Youth access: </a:t>
            </a:r>
            <a:r>
              <a:rPr lang="en-US" sz="1200" b="0" i="0" kern="1200" dirty="0">
                <a:solidFill>
                  <a:schemeClr val="tx1"/>
                </a:solidFill>
                <a:effectLst/>
                <a:latin typeface="+mn-lt"/>
                <a:ea typeface="+mn-ea"/>
                <a:cs typeface="+mn-cs"/>
              </a:rPr>
              <a:t>Colorado's 2025 Healthy Kids Colorado Survey found 9.7% of high schoolers reported past-30-day cannabis use, down from 12.8% in 2021 and a 56% drop from the pre-legalization 2011 baseline of 22% — consistent with national data showing no youth-use spike after legalization.</a:t>
            </a:r>
          </a:p>
          <a:p>
            <a:r>
              <a:rPr lang="en-US" sz="1200" b="0" i="1" kern="1200" dirty="0">
                <a:solidFill>
                  <a:schemeClr val="tx1"/>
                </a:solidFill>
                <a:effectLst/>
                <a:latin typeface="+mn-lt"/>
                <a:ea typeface="+mn-ea"/>
                <a:cs typeface="+mn-cs"/>
              </a:rPr>
              <a:t>Source: Colorado Dept. of Public Health &amp; Environment, Healthy Kids Colorado Survey results (press release, June 16, 2026).</a:t>
            </a:r>
          </a:p>
        </p:txBody>
      </p:sp>
      <p:sp>
        <p:nvSpPr>
          <p:cNvPr id="4" name="Slide Number Placeholder 3"/>
          <p:cNvSpPr>
            <a:spLocks noGrp="1"/>
          </p:cNvSpPr>
          <p:nvPr>
            <p:ph type="sldNum" sz="quarter" idx="5"/>
          </p:nvPr>
        </p:nvSpPr>
        <p:spPr/>
        <p:txBody>
          <a:bodyPr/>
          <a:lstStyle/>
          <a:p>
            <a:fld id="{F84E51DD-1247-4975-A646-889667119060}" type="slidenum">
              <a:rPr lang="en-US" smtClean="0"/>
              <a:t>9</a:t>
            </a:fld>
            <a:endParaRPr lang="en-US"/>
          </a:p>
        </p:txBody>
      </p:sp>
    </p:spTree>
    <p:extLst>
      <p:ext uri="{BB962C8B-B14F-4D97-AF65-F5344CB8AC3E}">
        <p14:creationId xmlns:p14="http://schemas.microsoft.com/office/powerpoint/2010/main" val="187743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Local control with a clear timeline: </a:t>
            </a:r>
            <a:r>
              <a:rPr lang="en-US" sz="1200" b="0" i="0" kern="1200" dirty="0">
                <a:solidFill>
                  <a:schemeClr val="tx1"/>
                </a:solidFill>
                <a:effectLst/>
                <a:latin typeface="+mn-lt"/>
                <a:ea typeface="+mn-ea"/>
                <a:cs typeface="+mn-cs"/>
              </a:rPr>
              <a:t>Without a firm statewide deadline, California has seen roughly 60% of its cities and counties prohibit retail cannabis sales years after legalization, leaving large geographic gaps in legal access; Illinois and New Jersey set fixed opt-out windows instead, producing more even statewide coverage.</a:t>
            </a:r>
          </a:p>
          <a:p>
            <a:r>
              <a:rPr lang="en-US" sz="1200" b="0" i="1" kern="1200" dirty="0">
                <a:solidFill>
                  <a:schemeClr val="tx1"/>
                </a:solidFill>
                <a:effectLst/>
                <a:latin typeface="+mn-lt"/>
                <a:ea typeface="+mn-ea"/>
                <a:cs typeface="+mn-cs"/>
              </a:rPr>
              <a:t>Source: California Dept. of Cannabis Control municipal data (Dec. 2023), via Cannabis Business Times.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Small business and equity investment: </a:t>
            </a:r>
            <a:r>
              <a:rPr lang="en-US" sz="1200" b="0" i="0" kern="1200" dirty="0">
                <a:solidFill>
                  <a:schemeClr val="tx1"/>
                </a:solidFill>
                <a:effectLst/>
                <a:latin typeface="+mn-lt"/>
                <a:ea typeface="+mn-ea"/>
                <a:cs typeface="+mn-cs"/>
              </a:rPr>
              <a:t>Illinois' early equity licensing rounds were delayed for years by litigation and capital-access bottlenecks. Massachusetts' Cannabis Social Equity Trust Fund — seeded with 15% of the state's Marijuana Regulation Fund revenue annually — pairs licensing preference with grants and low-interest loans to get equity applicants into operation.</a:t>
            </a:r>
          </a:p>
          <a:p>
            <a:r>
              <a:rPr lang="en-US" sz="1200" b="0" i="1" kern="1200" dirty="0">
                <a:solidFill>
                  <a:schemeClr val="tx1"/>
                </a:solidFill>
                <a:effectLst/>
                <a:latin typeface="+mn-lt"/>
                <a:ea typeface="+mn-ea"/>
                <a:cs typeface="+mn-cs"/>
              </a:rPr>
              <a:t>Source: Massachusetts Cannabis Control Commission, Social Equity Program / Cannabis Social Equity Trust Fund (2022).</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Jobs and ancillary industry (see cash flow): </a:t>
            </a:r>
            <a:r>
              <a:rPr lang="en-US" sz="1200" b="0" i="0" kern="1200" dirty="0">
                <a:solidFill>
                  <a:schemeClr val="tx1"/>
                </a:solidFill>
                <a:effectLst/>
                <a:latin typeface="+mn-lt"/>
                <a:ea typeface="+mn-ea"/>
                <a:cs typeface="+mn-cs"/>
              </a:rPr>
              <a:t>Michigan's adult-use market, built on comparable existing medical infrastructure, reported over $1.8 billion in adult-use sales in FY2022 alone, with revenue split 15% to municipalities, 15% to counties, 35% to the School Aid Fund, and 35% to the Transportation Fund — supporting jobs well beyond the cannabis industry itself.</a:t>
            </a:r>
          </a:p>
          <a:p>
            <a:r>
              <a:rPr lang="en-US" sz="1200" b="0" i="1" kern="1200" dirty="0">
                <a:solidFill>
                  <a:schemeClr val="tx1"/>
                </a:solidFill>
                <a:effectLst/>
                <a:latin typeface="+mn-lt"/>
                <a:ea typeface="+mn-ea"/>
                <a:cs typeface="+mn-cs"/>
              </a:rPr>
              <a:t>Source: Michigan Cannabis Regulatory Agency, Marihuana Regulation Fund distributions; Michigan Regulation and Taxation of Marihuana Act (Initiated Law 1 of 2018).</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Revenue allocation for public priorities: </a:t>
            </a:r>
            <a:r>
              <a:rPr lang="en-US" sz="1200" b="0" i="0" kern="1200" dirty="0">
                <a:solidFill>
                  <a:schemeClr val="tx1"/>
                </a:solidFill>
                <a:effectLst/>
                <a:latin typeface="+mn-lt"/>
                <a:ea typeface="+mn-ea"/>
                <a:cs typeface="+mn-cs"/>
              </a:rPr>
              <a:t>See the dedicated slides on schools, transportation, and research funding for how Colorado and Michigan structure this, and where Pennsylvania's current proposals fall short by comparison.</a:t>
            </a:r>
          </a:p>
          <a:p>
            <a:r>
              <a:rPr lang="en-US" sz="1200" b="0" i="1" kern="1200" dirty="0">
                <a:solidFill>
                  <a:schemeClr val="tx1"/>
                </a:solidFill>
                <a:effectLst/>
                <a:latin typeface="+mn-lt"/>
                <a:ea typeface="+mn-ea"/>
                <a:cs typeface="+mn-cs"/>
              </a:rPr>
              <a:t>Source: Colorado Legislative Council Staff, “Update: Marijuana in the State Budget” (2025).</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Restorative reinvestment in communities most impacted by enforcement: </a:t>
            </a:r>
            <a:r>
              <a:rPr lang="en-US" sz="1200" b="0" i="0" kern="1200" dirty="0">
                <a:solidFill>
                  <a:schemeClr val="tx1"/>
                </a:solidFill>
                <a:effectLst/>
                <a:latin typeface="+mn-lt"/>
                <a:ea typeface="+mn-ea"/>
                <a:cs typeface="+mn-cs"/>
              </a:rPr>
              <a:t>Illinois dedicates 25% of its adult-use cannabis tax revenue, on an ongoing basis, to its R3 program for violence prevention and economic development in the communities most affected by past drug enforcement — the same recurring, revenue-linked model recommended for Pennsylvania over a one-time appropriation.</a:t>
            </a:r>
          </a:p>
          <a:p>
            <a:r>
              <a:rPr lang="en-US" sz="1200" b="0" i="1" kern="1200" dirty="0">
                <a:solidFill>
                  <a:schemeClr val="tx1"/>
                </a:solidFill>
                <a:effectLst/>
                <a:latin typeface="+mn-lt"/>
                <a:ea typeface="+mn-ea"/>
                <a:cs typeface="+mn-cs"/>
              </a:rPr>
              <a:t>Source: Illinois Criminal Justice Information Authority, R3 Program.</a:t>
            </a:r>
          </a:p>
        </p:txBody>
      </p:sp>
      <p:sp>
        <p:nvSpPr>
          <p:cNvPr id="4" name="Slide Number Placeholder 3"/>
          <p:cNvSpPr>
            <a:spLocks noGrp="1"/>
          </p:cNvSpPr>
          <p:nvPr>
            <p:ph type="sldNum" sz="quarter" idx="5"/>
          </p:nvPr>
        </p:nvSpPr>
        <p:spPr/>
        <p:txBody>
          <a:bodyPr/>
          <a:lstStyle/>
          <a:p>
            <a:fld id="{F84E51DD-1247-4975-A646-889667119060}" type="slidenum">
              <a:rPr lang="en-US" smtClean="0"/>
              <a:t>10</a:t>
            </a:fld>
            <a:endParaRPr lang="en-US"/>
          </a:p>
        </p:txBody>
      </p:sp>
    </p:spTree>
    <p:extLst>
      <p:ext uri="{BB962C8B-B14F-4D97-AF65-F5344CB8AC3E}">
        <p14:creationId xmlns:p14="http://schemas.microsoft.com/office/powerpoint/2010/main" val="1877434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content.leg.colorado.gov</a:t>
            </a:r>
            <a:r>
              <a:rPr lang="en-US" dirty="0"/>
              <a:t>/sites/default/files/r25-569-update-marijuana-in-the-state-budget-memo-accessible.pdf</a:t>
            </a:r>
          </a:p>
        </p:txBody>
      </p:sp>
      <p:sp>
        <p:nvSpPr>
          <p:cNvPr id="4" name="Slide Number Placeholder 3"/>
          <p:cNvSpPr>
            <a:spLocks noGrp="1"/>
          </p:cNvSpPr>
          <p:nvPr>
            <p:ph type="sldNum" sz="quarter" idx="5"/>
          </p:nvPr>
        </p:nvSpPr>
        <p:spPr/>
        <p:txBody>
          <a:bodyPr/>
          <a:lstStyle/>
          <a:p>
            <a:fld id="{F84E51DD-1247-4975-A646-889667119060}" type="slidenum">
              <a:rPr lang="en-US" smtClean="0"/>
              <a:t>12</a:t>
            </a:fld>
            <a:endParaRPr lang="en-US"/>
          </a:p>
        </p:txBody>
      </p:sp>
    </p:spTree>
    <p:extLst>
      <p:ext uri="{BB962C8B-B14F-4D97-AF65-F5344CB8AC3E}">
        <p14:creationId xmlns:p14="http://schemas.microsoft.com/office/powerpoint/2010/main" val="261659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71A3C-8E47-085F-DD31-4E79023D7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17D1C-4119-8107-3E82-2CF1985D9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360C1D-03D1-F9B1-9C7C-530A82CD0FF3}"/>
              </a:ext>
            </a:extLst>
          </p:cNvPr>
          <p:cNvSpPr>
            <a:spLocks noGrp="1"/>
          </p:cNvSpPr>
          <p:nvPr>
            <p:ph type="body" idx="1"/>
          </p:nvPr>
        </p:nvSpPr>
        <p:spPr/>
        <p:txBody>
          <a:bodyPr/>
          <a:lstStyle/>
          <a:p>
            <a:r>
              <a:rPr lang="en-US" dirty="0"/>
              <a:t>https://</a:t>
            </a:r>
            <a:r>
              <a:rPr lang="en-US" dirty="0" err="1"/>
              <a:t>content.leg.colorado.gov</a:t>
            </a:r>
            <a:r>
              <a:rPr lang="en-US" dirty="0"/>
              <a:t>/sites/default/files/r25-569-update-marijuana-in-the-state-budget-memo-accessible.pdf</a:t>
            </a:r>
          </a:p>
          <a:p>
            <a:endParaRPr lang="en-US" dirty="0"/>
          </a:p>
          <a:p>
            <a:r>
              <a:rPr lang="en-US" sz="1200" b="0" i="0" kern="1200" dirty="0">
                <a:solidFill>
                  <a:schemeClr val="tx1"/>
                </a:solidFill>
                <a:effectLst/>
                <a:latin typeface="+mn-lt"/>
                <a:ea typeface="+mn-ea"/>
                <a:cs typeface="+mn-cs"/>
              </a:rPr>
              <a:t>35% to the Statewide School Aid Fund</a:t>
            </a:r>
          </a:p>
          <a:p>
            <a:r>
              <a:rPr lang="en-US" sz="1200" b="0" i="0" kern="1200" dirty="0">
                <a:solidFill>
                  <a:schemeClr val="tx1"/>
                </a:solidFill>
                <a:effectLst/>
                <a:latin typeface="+mn-lt"/>
                <a:ea typeface="+mn-ea"/>
                <a:cs typeface="+mn-cs"/>
              </a:rPr>
              <a:t>35% to the Michigan Transportation Fund</a:t>
            </a:r>
          </a:p>
          <a:p>
            <a:br>
              <a:rPr lang="en-US" dirty="0"/>
            </a:br>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5CC8930-2419-3549-3217-4A90E5955B82}"/>
              </a:ext>
            </a:extLst>
          </p:cNvPr>
          <p:cNvSpPr>
            <a:spLocks noGrp="1"/>
          </p:cNvSpPr>
          <p:nvPr>
            <p:ph type="sldNum" sz="quarter" idx="5"/>
          </p:nvPr>
        </p:nvSpPr>
        <p:spPr/>
        <p:txBody>
          <a:bodyPr/>
          <a:lstStyle/>
          <a:p>
            <a:fld id="{F84E51DD-1247-4975-A646-889667119060}" type="slidenum">
              <a:rPr lang="en-US" smtClean="0"/>
              <a:t>13</a:t>
            </a:fld>
            <a:endParaRPr lang="en-US"/>
          </a:p>
        </p:txBody>
      </p:sp>
    </p:spTree>
    <p:extLst>
      <p:ext uri="{BB962C8B-B14F-4D97-AF65-F5344CB8AC3E}">
        <p14:creationId xmlns:p14="http://schemas.microsoft.com/office/powerpoint/2010/main" val="3000663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AF4C6-5A46-E7EC-6458-BD3072D8F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A6F0-A748-381A-D44D-60682E753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3360C4-496E-4A16-8728-A1B32ED4F1A5}"/>
              </a:ext>
            </a:extLst>
          </p:cNvPr>
          <p:cNvSpPr>
            <a:spLocks noGrp="1"/>
          </p:cNvSpPr>
          <p:nvPr>
            <p:ph type="body" idx="1"/>
          </p:nvPr>
        </p:nvSpPr>
        <p:spPr/>
        <p:txBody>
          <a:bodyPr/>
          <a:lstStyle/>
          <a:p>
            <a:r>
              <a:rPr lang="en-US" dirty="0"/>
              <a:t>https://</a:t>
            </a:r>
            <a:r>
              <a:rPr lang="en-US" dirty="0" err="1"/>
              <a:t>www.denvergov.org</a:t>
            </a:r>
            <a:r>
              <a:rPr lang="en-US" dirty="0"/>
              <a:t>/Government/Agencies-Departments-Offices/Agencies-Departments-Offices-Directory/Marijuana-information/Marijuana-data-and-statistics/Budget-and-expenditures</a:t>
            </a:r>
          </a:p>
        </p:txBody>
      </p:sp>
      <p:sp>
        <p:nvSpPr>
          <p:cNvPr id="4" name="Slide Number Placeholder 3">
            <a:extLst>
              <a:ext uri="{FF2B5EF4-FFF2-40B4-BE49-F238E27FC236}">
                <a16:creationId xmlns:a16="http://schemas.microsoft.com/office/drawing/2014/main" id="{FC85EA40-7791-7819-C1ED-FE9A25960C3A}"/>
              </a:ext>
            </a:extLst>
          </p:cNvPr>
          <p:cNvSpPr>
            <a:spLocks noGrp="1"/>
          </p:cNvSpPr>
          <p:nvPr>
            <p:ph type="sldNum" sz="quarter" idx="5"/>
          </p:nvPr>
        </p:nvSpPr>
        <p:spPr/>
        <p:txBody>
          <a:bodyPr/>
          <a:lstStyle/>
          <a:p>
            <a:fld id="{F84E51DD-1247-4975-A646-889667119060}" type="slidenum">
              <a:rPr lang="en-US" smtClean="0"/>
              <a:t>14</a:t>
            </a:fld>
            <a:endParaRPr lang="en-US"/>
          </a:p>
        </p:txBody>
      </p:sp>
    </p:spTree>
    <p:extLst>
      <p:ext uri="{BB962C8B-B14F-4D97-AF65-F5344CB8AC3E}">
        <p14:creationId xmlns:p14="http://schemas.microsoft.com/office/powerpoint/2010/main" val="3314177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DB7B9-921F-2E32-D193-FD3FF0B5F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C98B7-EDF3-A775-7A20-B80DB5A03D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2ACFE-97C8-E9B6-723B-0D7591027E0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Balla et al. Journal of Cannabis Research https://</a:t>
            </a:r>
            <a:r>
              <a:rPr lang="en-US" sz="1200" kern="1200" dirty="0" err="1">
                <a:solidFill>
                  <a:schemeClr val="tx1"/>
                </a:solidFill>
                <a:effectLst/>
                <a:latin typeface="+mn-lt"/>
                <a:ea typeface="+mn-ea"/>
                <a:cs typeface="+mn-cs"/>
              </a:rPr>
              <a:t>doi.org</a:t>
            </a:r>
            <a:r>
              <a:rPr lang="en-US" sz="1200" kern="1200" dirty="0">
                <a:solidFill>
                  <a:schemeClr val="tx1"/>
                </a:solidFill>
                <a:effectLst/>
                <a:latin typeface="+mn-lt"/>
                <a:ea typeface="+mn-ea"/>
                <a:cs typeface="+mn-cs"/>
              </a:rPr>
              <a:t>/10.1186/s42238-025-00264-0</a:t>
            </a:r>
          </a:p>
          <a:p>
            <a:r>
              <a:rPr lang="en-US" sz="1200" kern="1200" dirty="0">
                <a:solidFill>
                  <a:schemeClr val="tx1"/>
                </a:solidFill>
                <a:effectLst/>
                <a:latin typeface="+mn-lt"/>
                <a:ea typeface="+mn-ea"/>
                <a:cs typeface="+mn-cs"/>
              </a:rPr>
              <a:t>(2025) 7:15</a:t>
            </a:r>
          </a:p>
          <a:p>
            <a:endParaRPr lang="en-US" dirty="0"/>
          </a:p>
        </p:txBody>
      </p:sp>
      <p:sp>
        <p:nvSpPr>
          <p:cNvPr id="4" name="Slide Number Placeholder 3">
            <a:extLst>
              <a:ext uri="{FF2B5EF4-FFF2-40B4-BE49-F238E27FC236}">
                <a16:creationId xmlns:a16="http://schemas.microsoft.com/office/drawing/2014/main" id="{1460F13A-82E6-E199-2171-92E851173CCA}"/>
              </a:ext>
            </a:extLst>
          </p:cNvPr>
          <p:cNvSpPr>
            <a:spLocks noGrp="1"/>
          </p:cNvSpPr>
          <p:nvPr>
            <p:ph type="sldNum" sz="quarter" idx="5"/>
          </p:nvPr>
        </p:nvSpPr>
        <p:spPr/>
        <p:txBody>
          <a:bodyPr/>
          <a:lstStyle/>
          <a:p>
            <a:fld id="{F84E51DD-1247-4975-A646-889667119060}" type="slidenum">
              <a:rPr lang="en-US" smtClean="0"/>
              <a:t>15</a:t>
            </a:fld>
            <a:endParaRPr lang="en-US"/>
          </a:p>
        </p:txBody>
      </p:sp>
    </p:spTree>
    <p:extLst>
      <p:ext uri="{BB962C8B-B14F-4D97-AF65-F5344CB8AC3E}">
        <p14:creationId xmlns:p14="http://schemas.microsoft.com/office/powerpoint/2010/main" val="3257677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D358B-70E0-BC95-F0AA-D40BC8A15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0C879-2802-4DC7-607D-FCDAAE23D6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7B09F-BDCD-CECF-0055-7573A3CFE6E3}"/>
              </a:ext>
            </a:extLst>
          </p:cNvPr>
          <p:cNvSpPr>
            <a:spLocks noGrp="1"/>
          </p:cNvSpPr>
          <p:nvPr>
            <p:ph type="body" idx="1"/>
          </p:nvPr>
        </p:nvSpPr>
        <p:spPr/>
        <p:txBody>
          <a:bodyPr/>
          <a:lstStyle/>
          <a:p>
            <a:r>
              <a:rPr lang="en-US" dirty="0"/>
              <a:t>https://</a:t>
            </a:r>
            <a:r>
              <a:rPr lang="en-US" dirty="0" err="1"/>
              <a:t>cdphe.colorado.gov</a:t>
            </a:r>
            <a:r>
              <a:rPr lang="en-US" dirty="0"/>
              <a:t>/press-release/state-issues-27-million-in-medical-marijuana-research-grants</a:t>
            </a:r>
          </a:p>
          <a:p>
            <a:endParaRPr lang="en-US" dirty="0"/>
          </a:p>
          <a:p>
            <a:r>
              <a:rPr lang="en-US" sz="1200" b="0" i="0" kern="1200" dirty="0">
                <a:solidFill>
                  <a:schemeClr val="tx1"/>
                </a:solidFill>
                <a:effectLst/>
                <a:latin typeface="+mn-lt"/>
                <a:ea typeface="+mn-ea"/>
                <a:cs typeface="+mn-cs"/>
              </a:rPr>
              <a:t>Participants who used cannabis were 2.57 times more likely to no longer meet DSM-5 criteria for PTSD at the end of the study observation period *1 year) compared to participants who did not use cannabis (95% CI=1.12–6.07; </a:t>
            </a:r>
            <a:r>
              <a:rPr lang="en-US" sz="1200" b="0" i="1" kern="1200" dirty="0">
                <a:solidFill>
                  <a:schemeClr val="tx1"/>
                </a:solidFill>
                <a:effectLst/>
                <a:latin typeface="+mn-lt"/>
                <a:ea typeface="+mn-ea"/>
                <a:cs typeface="+mn-cs"/>
              </a:rPr>
              <a:t>p</a:t>
            </a:r>
            <a:r>
              <a:rPr lang="en-US" sz="1200" b="0" i="0" kern="1200" dirty="0">
                <a:solidFill>
                  <a:schemeClr val="tx1"/>
                </a:solidFill>
                <a:effectLst/>
                <a:latin typeface="+mn-lt"/>
                <a:ea typeface="+mn-ea"/>
                <a:cs typeface="+mn-cs"/>
              </a:rPr>
              <a:t>=0.03).</a:t>
            </a:r>
          </a:p>
          <a:p>
            <a:endParaRPr lang="en-US" dirty="0"/>
          </a:p>
          <a:p>
            <a:r>
              <a:rPr lang="en-US" dirty="0"/>
              <a:t>https://</a:t>
            </a:r>
            <a:r>
              <a:rPr lang="en-US" dirty="0" err="1"/>
              <a:t>pmc.ncbi.nlm.nih.gov</a:t>
            </a:r>
            <a:r>
              <a:rPr lang="en-US" dirty="0"/>
              <a:t>/articles/PMC9070744/</a:t>
            </a:r>
          </a:p>
        </p:txBody>
      </p:sp>
      <p:sp>
        <p:nvSpPr>
          <p:cNvPr id="4" name="Slide Number Placeholder 3">
            <a:extLst>
              <a:ext uri="{FF2B5EF4-FFF2-40B4-BE49-F238E27FC236}">
                <a16:creationId xmlns:a16="http://schemas.microsoft.com/office/drawing/2014/main" id="{2406593C-79B7-9A96-25E7-74DABC45D353}"/>
              </a:ext>
            </a:extLst>
          </p:cNvPr>
          <p:cNvSpPr>
            <a:spLocks noGrp="1"/>
          </p:cNvSpPr>
          <p:nvPr>
            <p:ph type="sldNum" sz="quarter" idx="5"/>
          </p:nvPr>
        </p:nvSpPr>
        <p:spPr/>
        <p:txBody>
          <a:bodyPr/>
          <a:lstStyle/>
          <a:p>
            <a:fld id="{F84E51DD-1247-4975-A646-889667119060}" type="slidenum">
              <a:rPr lang="en-US" smtClean="0"/>
              <a:t>16</a:t>
            </a:fld>
            <a:endParaRPr lang="en-US"/>
          </a:p>
        </p:txBody>
      </p:sp>
    </p:spTree>
    <p:extLst>
      <p:ext uri="{BB962C8B-B14F-4D97-AF65-F5344CB8AC3E}">
        <p14:creationId xmlns:p14="http://schemas.microsoft.com/office/powerpoint/2010/main" val="1593583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FF7D6-B724-17D9-D994-A4E42351DA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2146F-CE8F-6913-8EC8-EE7B0CF6A5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4FC14A-A235-E8FF-E642-9532AF545AC9}"/>
              </a:ext>
            </a:extLst>
          </p:cNvPr>
          <p:cNvSpPr>
            <a:spLocks noGrp="1"/>
          </p:cNvSpPr>
          <p:nvPr>
            <p:ph type="body" idx="1"/>
          </p:nvPr>
        </p:nvSpPr>
        <p:spPr/>
        <p:txBody>
          <a:bodyPr/>
          <a:lstStyle/>
          <a:p>
            <a:r>
              <a:rPr lang="en-US" dirty="0"/>
              <a:t>https://</a:t>
            </a:r>
            <a:r>
              <a:rPr lang="en-US" dirty="0" err="1"/>
              <a:t>cdphe.colorado.gov</a:t>
            </a:r>
            <a:r>
              <a:rPr lang="en-US" dirty="0"/>
              <a:t>/press-release/state-issues-27-million-in-medical-marijuana-research-grants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dirty="0">
                <a:solidFill>
                  <a:schemeClr val="tx1"/>
                </a:solidFill>
                <a:effectLst/>
                <a:latin typeface="+mn-lt"/>
                <a:ea typeface="+mn-ea"/>
                <a:cs typeface="+mn-cs"/>
                <a:hlinkClick r:id="rId3"/>
              </a:rPr>
              <a:t>Motivation and experiences of individuals with opioid use disorder and chronic pain using medical cannabis for 12 months</a:t>
            </a:r>
            <a:r>
              <a:rPr lang="en-US"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dirty="0">
                <a:solidFill>
                  <a:schemeClr val="tx1"/>
                </a:solidFill>
                <a:effectLst/>
                <a:latin typeface="+mn-lt"/>
                <a:ea typeface="+mn-ea"/>
                <a:cs typeface="+mn-cs"/>
                <a:hlinkClick r:id="rId4"/>
              </a:rPr>
              <a:t>Anxiety severity and prescription medication utilization in first-time medical marijuana users</a:t>
            </a:r>
            <a:r>
              <a:rPr lang="en-US"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endParaRPr lang="en-US" dirty="0"/>
          </a:p>
        </p:txBody>
      </p:sp>
      <p:sp>
        <p:nvSpPr>
          <p:cNvPr id="4" name="Slide Number Placeholder 3">
            <a:extLst>
              <a:ext uri="{FF2B5EF4-FFF2-40B4-BE49-F238E27FC236}">
                <a16:creationId xmlns:a16="http://schemas.microsoft.com/office/drawing/2014/main" id="{979A033B-97AD-C9E7-4B33-3B0044D23039}"/>
              </a:ext>
            </a:extLst>
          </p:cNvPr>
          <p:cNvSpPr>
            <a:spLocks noGrp="1"/>
          </p:cNvSpPr>
          <p:nvPr>
            <p:ph type="sldNum" sz="quarter" idx="5"/>
          </p:nvPr>
        </p:nvSpPr>
        <p:spPr/>
        <p:txBody>
          <a:bodyPr/>
          <a:lstStyle/>
          <a:p>
            <a:fld id="{F84E51DD-1247-4975-A646-889667119060}" type="slidenum">
              <a:rPr lang="en-US" smtClean="0"/>
              <a:t>17</a:t>
            </a:fld>
            <a:endParaRPr lang="en-US"/>
          </a:p>
        </p:txBody>
      </p:sp>
    </p:spTree>
    <p:extLst>
      <p:ext uri="{BB962C8B-B14F-4D97-AF65-F5344CB8AC3E}">
        <p14:creationId xmlns:p14="http://schemas.microsoft.com/office/powerpoint/2010/main" val="2894245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8406F-0491-759A-0023-6A9DA1A14E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9C2C1-F8A3-87CB-C645-F644277A24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BD2B0-1A87-F0B8-5927-3510767DA017}"/>
              </a:ext>
            </a:extLst>
          </p:cNvPr>
          <p:cNvSpPr>
            <a:spLocks noGrp="1"/>
          </p:cNvSpPr>
          <p:nvPr>
            <p:ph type="body" idx="1"/>
          </p:nvPr>
        </p:nvSpPr>
        <p:spPr/>
        <p:txBody>
          <a:bodyPr/>
          <a:lstStyle/>
          <a:p>
            <a:r>
              <a:rPr lang="en-US" dirty="0"/>
              <a:t>https://</a:t>
            </a:r>
            <a:r>
              <a:rPr lang="en-US" dirty="0" err="1"/>
              <a:t>cdphe.colorado.gov</a:t>
            </a:r>
            <a:r>
              <a:rPr lang="en-US" dirty="0"/>
              <a:t>/press-release/state-issues-27-million-in-medical-marijuana-research-grants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dirty="0">
                <a:solidFill>
                  <a:schemeClr val="tx1"/>
                </a:solidFill>
                <a:effectLst/>
                <a:latin typeface="+mn-lt"/>
                <a:ea typeface="+mn-ea"/>
                <a:cs typeface="+mn-cs"/>
                <a:hlinkClick r:id="rId3"/>
              </a:rPr>
              <a:t>Motivation and experiences of individuals with opioid use disorder and chronic pain using medical cannabis for 12 months</a:t>
            </a:r>
            <a:r>
              <a:rPr lang="en-US"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dirty="0">
                <a:solidFill>
                  <a:schemeClr val="tx1"/>
                </a:solidFill>
                <a:effectLst/>
                <a:latin typeface="+mn-lt"/>
                <a:ea typeface="+mn-ea"/>
                <a:cs typeface="+mn-cs"/>
                <a:hlinkClick r:id="rId4"/>
              </a:rPr>
              <a:t>Anxiety severity and prescription medication utilization in first-time medical marijuana users</a:t>
            </a:r>
            <a:r>
              <a:rPr lang="en-US"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Iron Protection Group, founded by Marine combat veterans, and Helix TCS, whose security staff is roughly 95% veterans, </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endParaRPr lang="en-US" dirty="0"/>
          </a:p>
        </p:txBody>
      </p:sp>
      <p:sp>
        <p:nvSpPr>
          <p:cNvPr id="4" name="Slide Number Placeholder 3">
            <a:extLst>
              <a:ext uri="{FF2B5EF4-FFF2-40B4-BE49-F238E27FC236}">
                <a16:creationId xmlns:a16="http://schemas.microsoft.com/office/drawing/2014/main" id="{9DE5ECE2-B6BB-8B34-9605-6039A1262974}"/>
              </a:ext>
            </a:extLst>
          </p:cNvPr>
          <p:cNvSpPr>
            <a:spLocks noGrp="1"/>
          </p:cNvSpPr>
          <p:nvPr>
            <p:ph type="sldNum" sz="quarter" idx="5"/>
          </p:nvPr>
        </p:nvSpPr>
        <p:spPr/>
        <p:txBody>
          <a:bodyPr/>
          <a:lstStyle/>
          <a:p>
            <a:fld id="{F84E51DD-1247-4975-A646-889667119060}" type="slidenum">
              <a:rPr lang="en-US" smtClean="0"/>
              <a:t>18</a:t>
            </a:fld>
            <a:endParaRPr lang="en-US"/>
          </a:p>
        </p:txBody>
      </p:sp>
    </p:spTree>
    <p:extLst>
      <p:ext uri="{BB962C8B-B14F-4D97-AF65-F5344CB8AC3E}">
        <p14:creationId xmlns:p14="http://schemas.microsoft.com/office/powerpoint/2010/main" val="1507234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A9496-4AFB-8A98-FE5E-F15D95AF7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DD50D-AFBA-D2B4-A1F2-6A75E18C7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72B255-5272-C750-D6F9-DEF6DEB11417}"/>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2020, </a:t>
            </a:r>
            <a:r>
              <a:rPr lang="en-US" sz="1200" kern="1200" dirty="0" err="1">
                <a:solidFill>
                  <a:schemeClr val="tx1"/>
                </a:solidFill>
                <a:effectLst/>
                <a:latin typeface="+mn-lt"/>
                <a:ea typeface="+mn-ea"/>
                <a:cs typeface="+mn-cs"/>
              </a:rPr>
              <a:t>THSuite</a:t>
            </a:r>
            <a:r>
              <a:rPr lang="en-US" sz="1200" kern="1200" dirty="0">
                <a:solidFill>
                  <a:schemeClr val="tx1"/>
                </a:solidFill>
                <a:effectLst/>
                <a:latin typeface="+mn-lt"/>
                <a:ea typeface="+mn-ea"/>
                <a:cs typeface="+mn-cs"/>
              </a:rPr>
              <a:t>, a point-of-sale platform used by dispensaries nationally, suffered a breach exposing roughly 85,000 files containing customers' full names, dates of birth, phone numbers, emails, addresses, signatures, the specific products and quantities they purchased, how much they spent, transaction dates, and, for medical patients, their medical ID numbers</a:t>
            </a:r>
            <a:r>
              <a:rPr lang="en-US" dirty="0">
                <a:effectLst/>
              </a:rPr>
              <a:t> </a:t>
            </a:r>
            <a:endParaRPr lang="en-US" dirty="0"/>
          </a:p>
        </p:txBody>
      </p:sp>
      <p:sp>
        <p:nvSpPr>
          <p:cNvPr id="4" name="Slide Number Placeholder 3">
            <a:extLst>
              <a:ext uri="{FF2B5EF4-FFF2-40B4-BE49-F238E27FC236}">
                <a16:creationId xmlns:a16="http://schemas.microsoft.com/office/drawing/2014/main" id="{29DF3143-EA80-AABA-05EB-425AAC0A6437}"/>
              </a:ext>
            </a:extLst>
          </p:cNvPr>
          <p:cNvSpPr>
            <a:spLocks noGrp="1"/>
          </p:cNvSpPr>
          <p:nvPr>
            <p:ph type="sldNum" sz="quarter" idx="5"/>
          </p:nvPr>
        </p:nvSpPr>
        <p:spPr/>
        <p:txBody>
          <a:bodyPr/>
          <a:lstStyle/>
          <a:p>
            <a:fld id="{F84E51DD-1247-4975-A646-889667119060}" type="slidenum">
              <a:rPr lang="en-US" smtClean="0"/>
              <a:t>19</a:t>
            </a:fld>
            <a:endParaRPr lang="en-US"/>
          </a:p>
        </p:txBody>
      </p:sp>
    </p:spTree>
    <p:extLst>
      <p:ext uri="{BB962C8B-B14F-4D97-AF65-F5344CB8AC3E}">
        <p14:creationId xmlns:p14="http://schemas.microsoft.com/office/powerpoint/2010/main" val="1804982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C7072-0912-7065-5A40-14A980789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E2598-C58B-4FB4-4E82-F7C6D57BD9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2DDF8A-B85B-7FCB-36AE-439D92F99A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7A4B0F-2911-127B-2C66-BF722DDE8F57}"/>
              </a:ext>
            </a:extLst>
          </p:cNvPr>
          <p:cNvSpPr>
            <a:spLocks noGrp="1"/>
          </p:cNvSpPr>
          <p:nvPr>
            <p:ph type="sldNum" sz="quarter" idx="5"/>
          </p:nvPr>
        </p:nvSpPr>
        <p:spPr/>
        <p:txBody>
          <a:bodyPr/>
          <a:lstStyle/>
          <a:p>
            <a:fld id="{F84E51DD-1247-4975-A646-889667119060}" type="slidenum">
              <a:rPr lang="en-US" smtClean="0"/>
              <a:t>20</a:t>
            </a:fld>
            <a:endParaRPr lang="en-US"/>
          </a:p>
        </p:txBody>
      </p:sp>
    </p:spTree>
    <p:extLst>
      <p:ext uri="{BB962C8B-B14F-4D97-AF65-F5344CB8AC3E}">
        <p14:creationId xmlns:p14="http://schemas.microsoft.com/office/powerpoint/2010/main" val="27339997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E51DD-1247-4975-A646-889667119060}" type="slidenum">
              <a:rPr lang="en-US" smtClean="0"/>
              <a:t>21</a:t>
            </a:fld>
            <a:endParaRPr lang="en-US"/>
          </a:p>
        </p:txBody>
      </p:sp>
    </p:spTree>
    <p:extLst>
      <p:ext uri="{BB962C8B-B14F-4D97-AF65-F5344CB8AC3E}">
        <p14:creationId xmlns:p14="http://schemas.microsoft.com/office/powerpoint/2010/main" val="1836694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532B5-D976-8437-2C10-BE429D3A2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F5F69-F7E4-594C-9432-3596FF3E3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96346-83DB-1BCF-E67F-3D146FF1B0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6B66EA-87B5-0172-B305-43818D58EA50}"/>
              </a:ext>
            </a:extLst>
          </p:cNvPr>
          <p:cNvSpPr>
            <a:spLocks noGrp="1"/>
          </p:cNvSpPr>
          <p:nvPr>
            <p:ph type="sldNum" sz="quarter" idx="5"/>
          </p:nvPr>
        </p:nvSpPr>
        <p:spPr/>
        <p:txBody>
          <a:bodyPr/>
          <a:lstStyle/>
          <a:p>
            <a:fld id="{F84E51DD-1247-4975-A646-889667119060}" type="slidenum">
              <a:rPr lang="en-US" smtClean="0"/>
              <a:t>22</a:t>
            </a:fld>
            <a:endParaRPr lang="en-US"/>
          </a:p>
        </p:txBody>
      </p:sp>
    </p:spTree>
    <p:extLst>
      <p:ext uri="{BB962C8B-B14F-4D97-AF65-F5344CB8AC3E}">
        <p14:creationId xmlns:p14="http://schemas.microsoft.com/office/powerpoint/2010/main" val="4015499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9AF6C4D-A36E-4190-A099-AA8F89B4B6D7}"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6006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E78A9A3-EC33-43E7-BCD0-5A0A2B3D73B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567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5C3287-66FB-49D1-8520-47DD5D88FC6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0214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8283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rgbClr val="F15A22"/>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F15A2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9AF6C4D-A36E-4190-A099-AA8F89B4B6D7}"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8" name="Graphic 7">
            <a:extLst>
              <a:ext uri="{FF2B5EF4-FFF2-40B4-BE49-F238E27FC236}">
                <a16:creationId xmlns:a16="http://schemas.microsoft.com/office/drawing/2014/main" id="{E9B6F31D-43F1-4488-9A92-86B22A0C035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52421" y="233796"/>
            <a:ext cx="2099812" cy="1060958"/>
          </a:xfrm>
          <a:prstGeom prst="rect">
            <a:avLst/>
          </a:prstGeom>
        </p:spPr>
      </p:pic>
    </p:spTree>
    <p:extLst>
      <p:ext uri="{BB962C8B-B14F-4D97-AF65-F5344CB8AC3E}">
        <p14:creationId xmlns:p14="http://schemas.microsoft.com/office/powerpoint/2010/main" val="3286006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CFBF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15A22"/>
                </a:solidFill>
              </a:defRPr>
            </a:lvl1pPr>
          </a:lstStyle>
          <a:p>
            <a:r>
              <a:rPr lang="en-US"/>
              <a:t>Click to edit Master title style</a:t>
            </a:r>
          </a:p>
        </p:txBody>
      </p:sp>
      <p:sp>
        <p:nvSpPr>
          <p:cNvPr id="3" name="Content Placeholder 2"/>
          <p:cNvSpPr>
            <a:spLocks noGrp="1"/>
          </p:cNvSpPr>
          <p:nvPr>
            <p:ph idx="1"/>
          </p:nvPr>
        </p:nvSpPr>
        <p:spPr>
          <a:xfrm>
            <a:off x="838200" y="1825624"/>
            <a:ext cx="10515600" cy="4552597"/>
          </a:xfrm>
        </p:spPr>
        <p:txBody>
          <a:bodyPr/>
          <a:lstStyle>
            <a:lvl1pPr>
              <a:defRPr>
                <a:solidFill>
                  <a:srgbClr val="182833"/>
                </a:solidFill>
              </a:defRPr>
            </a:lvl1pPr>
            <a:lvl2pPr>
              <a:defRPr>
                <a:solidFill>
                  <a:srgbClr val="182833"/>
                </a:solidFill>
              </a:defRPr>
            </a:lvl2pPr>
            <a:lvl3pPr>
              <a:defRPr>
                <a:solidFill>
                  <a:srgbClr val="182833"/>
                </a:solidFill>
              </a:defRPr>
            </a:lvl3pPr>
            <a:lvl4pPr>
              <a:defRPr>
                <a:solidFill>
                  <a:srgbClr val="182833"/>
                </a:solidFill>
              </a:defRPr>
            </a:lvl4pPr>
            <a:lvl5pPr>
              <a:defRPr>
                <a:solidFill>
                  <a:srgbClr val="1828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DE0967C6-A953-4D14-A910-C7A95F51409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41975" y="5940600"/>
            <a:ext cx="1669025" cy="831500"/>
          </a:xfrm>
          <a:prstGeom prst="rect">
            <a:avLst/>
          </a:prstGeom>
        </p:spPr>
      </p:pic>
    </p:spTree>
    <p:extLst>
      <p:ext uri="{BB962C8B-B14F-4D97-AF65-F5344CB8AC3E}">
        <p14:creationId xmlns:p14="http://schemas.microsoft.com/office/powerpoint/2010/main" val="105567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1828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F15A22"/>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F15A2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5C3287-66FB-49D1-8520-47DD5D88FC6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8" name="Graphic 7">
            <a:extLst>
              <a:ext uri="{FF2B5EF4-FFF2-40B4-BE49-F238E27FC236}">
                <a16:creationId xmlns:a16="http://schemas.microsoft.com/office/drawing/2014/main" id="{D60A117D-86C8-49D0-AFA2-A55CA21D3F2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52421" y="233796"/>
            <a:ext cx="2099812" cy="1060958"/>
          </a:xfrm>
          <a:prstGeom prst="rect">
            <a:avLst/>
          </a:prstGeom>
        </p:spPr>
      </p:pic>
    </p:spTree>
    <p:extLst>
      <p:ext uri="{BB962C8B-B14F-4D97-AF65-F5344CB8AC3E}">
        <p14:creationId xmlns:p14="http://schemas.microsoft.com/office/powerpoint/2010/main" val="4260214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8283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rgbClr val="F15A22"/>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F15A2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9AF6C4D-A36E-4190-A099-AA8F89B4B6D7}"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8" name="Graphic 7">
            <a:extLst>
              <a:ext uri="{FF2B5EF4-FFF2-40B4-BE49-F238E27FC236}">
                <a16:creationId xmlns:a16="http://schemas.microsoft.com/office/drawing/2014/main" id="{E9B6F31D-43F1-4488-9A92-86B22A0C035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52421" y="233796"/>
            <a:ext cx="2099812" cy="1060958"/>
          </a:xfrm>
          <a:prstGeom prst="rect">
            <a:avLst/>
          </a:prstGeom>
        </p:spPr>
      </p:pic>
    </p:spTree>
    <p:extLst>
      <p:ext uri="{BB962C8B-B14F-4D97-AF65-F5344CB8AC3E}">
        <p14:creationId xmlns:p14="http://schemas.microsoft.com/office/powerpoint/2010/main" val="3286006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CFBF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15A22"/>
                </a:solidFill>
              </a:defRPr>
            </a:lvl1pPr>
          </a:lstStyle>
          <a:p>
            <a:r>
              <a:rPr lang="en-US"/>
              <a:t>Click to edit Master title style</a:t>
            </a:r>
          </a:p>
        </p:txBody>
      </p:sp>
      <p:sp>
        <p:nvSpPr>
          <p:cNvPr id="3" name="Content Placeholder 2"/>
          <p:cNvSpPr>
            <a:spLocks noGrp="1"/>
          </p:cNvSpPr>
          <p:nvPr>
            <p:ph idx="1"/>
          </p:nvPr>
        </p:nvSpPr>
        <p:spPr>
          <a:xfrm>
            <a:off x="838200" y="1825624"/>
            <a:ext cx="10515600" cy="4552597"/>
          </a:xfrm>
        </p:spPr>
        <p:txBody>
          <a:bodyPr/>
          <a:lstStyle>
            <a:lvl1pPr>
              <a:defRPr>
                <a:solidFill>
                  <a:srgbClr val="182833"/>
                </a:solidFill>
              </a:defRPr>
            </a:lvl1pPr>
            <a:lvl2pPr>
              <a:defRPr>
                <a:solidFill>
                  <a:srgbClr val="182833"/>
                </a:solidFill>
              </a:defRPr>
            </a:lvl2pPr>
            <a:lvl3pPr>
              <a:defRPr>
                <a:solidFill>
                  <a:srgbClr val="182833"/>
                </a:solidFill>
              </a:defRPr>
            </a:lvl3pPr>
            <a:lvl4pPr>
              <a:defRPr>
                <a:solidFill>
                  <a:srgbClr val="182833"/>
                </a:solidFill>
              </a:defRPr>
            </a:lvl4pPr>
            <a:lvl5pPr>
              <a:defRPr>
                <a:solidFill>
                  <a:srgbClr val="1828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DE0967C6-A953-4D14-A910-C7A95F51409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41975" y="5940600"/>
            <a:ext cx="1669025" cy="831500"/>
          </a:xfrm>
          <a:prstGeom prst="rect">
            <a:avLst/>
          </a:prstGeom>
        </p:spPr>
      </p:pic>
    </p:spTree>
    <p:extLst>
      <p:ext uri="{BB962C8B-B14F-4D97-AF65-F5344CB8AC3E}">
        <p14:creationId xmlns:p14="http://schemas.microsoft.com/office/powerpoint/2010/main" val="105567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1828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F15A22"/>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F15A2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5C3287-66FB-49D1-8520-47DD5D88FC6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8" name="Graphic 7">
            <a:extLst>
              <a:ext uri="{FF2B5EF4-FFF2-40B4-BE49-F238E27FC236}">
                <a16:creationId xmlns:a16="http://schemas.microsoft.com/office/drawing/2014/main" id="{D60A117D-86C8-49D0-AFA2-A55CA21D3F2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52421" y="233796"/>
            <a:ext cx="2099812" cy="1060958"/>
          </a:xfrm>
          <a:prstGeom prst="rect">
            <a:avLst/>
          </a:prstGeom>
        </p:spPr>
      </p:pic>
    </p:spTree>
    <p:extLst>
      <p:ext uri="{BB962C8B-B14F-4D97-AF65-F5344CB8AC3E}">
        <p14:creationId xmlns:p14="http://schemas.microsoft.com/office/powerpoint/2010/main" val="4260214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4E230C-26B0-4DA6-B577-8350F323FB2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75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2F7790-3938-419D-A765-D961DC862E1E}"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3872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135C28-3A58-476D-B5E5-4042FC93F0F9}"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8682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CFBF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777874"/>
            <a:ext cx="10515600" cy="1325563"/>
          </a:xfrm>
        </p:spPr>
        <p:txBody>
          <a:bodyPr/>
          <a:lstStyle>
            <a:lvl1pPr>
              <a:defRPr b="1">
                <a:solidFill>
                  <a:srgbClr val="F15A22"/>
                </a:solidFill>
              </a:defRPr>
            </a:lvl1pPr>
          </a:lstStyle>
          <a:p>
            <a:r>
              <a:rPr lang="en-US"/>
              <a:t>Click to edit Master title style</a:t>
            </a:r>
          </a:p>
        </p:txBody>
      </p:sp>
      <p:pic>
        <p:nvPicPr>
          <p:cNvPr id="6" name="Graphic 5">
            <a:extLst>
              <a:ext uri="{FF2B5EF4-FFF2-40B4-BE49-F238E27FC236}">
                <a16:creationId xmlns:a16="http://schemas.microsoft.com/office/drawing/2014/main" id="{22B80DEC-1FE7-4627-8BFB-5126852B14B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41975" y="5940600"/>
            <a:ext cx="1669025" cy="831500"/>
          </a:xfrm>
          <a:prstGeom prst="rect">
            <a:avLst/>
          </a:prstGeom>
        </p:spPr>
      </p:pic>
      <p:sp>
        <p:nvSpPr>
          <p:cNvPr id="9" name="Text Placeholder 8">
            <a:extLst>
              <a:ext uri="{FF2B5EF4-FFF2-40B4-BE49-F238E27FC236}">
                <a16:creationId xmlns:a16="http://schemas.microsoft.com/office/drawing/2014/main" id="{0E8BFDBE-8AEB-4295-82E5-2BB0069D5C2F}"/>
              </a:ext>
            </a:extLst>
          </p:cNvPr>
          <p:cNvSpPr>
            <a:spLocks noGrp="1"/>
          </p:cNvSpPr>
          <p:nvPr>
            <p:ph type="body" sz="quarter" idx="10"/>
          </p:nvPr>
        </p:nvSpPr>
        <p:spPr>
          <a:xfrm>
            <a:off x="838200" y="2232378"/>
            <a:ext cx="10394950" cy="1944688"/>
          </a:xfrm>
        </p:spPr>
        <p:txBody>
          <a:bodyPr/>
          <a:lstStyle>
            <a:lvl1pPr>
              <a:defRPr sz="4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8682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CFBF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777874"/>
            <a:ext cx="10515600" cy="1325563"/>
          </a:xfrm>
        </p:spPr>
        <p:txBody>
          <a:bodyPr/>
          <a:lstStyle>
            <a:lvl1pPr>
              <a:defRPr b="1">
                <a:solidFill>
                  <a:srgbClr val="F15A22"/>
                </a:solidFill>
              </a:defRPr>
            </a:lvl1pPr>
          </a:lstStyle>
          <a:p>
            <a:r>
              <a:rPr lang="en-US"/>
              <a:t>Click to edit Master title style</a:t>
            </a:r>
          </a:p>
        </p:txBody>
      </p:sp>
      <p:pic>
        <p:nvPicPr>
          <p:cNvPr id="6" name="Graphic 5">
            <a:extLst>
              <a:ext uri="{FF2B5EF4-FFF2-40B4-BE49-F238E27FC236}">
                <a16:creationId xmlns:a16="http://schemas.microsoft.com/office/drawing/2014/main" id="{22B80DEC-1FE7-4627-8BFB-5126852B14B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41975" y="5940600"/>
            <a:ext cx="1669025" cy="831500"/>
          </a:xfrm>
          <a:prstGeom prst="rect">
            <a:avLst/>
          </a:prstGeom>
        </p:spPr>
      </p:pic>
      <p:sp>
        <p:nvSpPr>
          <p:cNvPr id="9" name="Text Placeholder 8">
            <a:extLst>
              <a:ext uri="{FF2B5EF4-FFF2-40B4-BE49-F238E27FC236}">
                <a16:creationId xmlns:a16="http://schemas.microsoft.com/office/drawing/2014/main" id="{0E8BFDBE-8AEB-4295-82E5-2BB0069D5C2F}"/>
              </a:ext>
            </a:extLst>
          </p:cNvPr>
          <p:cNvSpPr>
            <a:spLocks noGrp="1"/>
          </p:cNvSpPr>
          <p:nvPr>
            <p:ph type="body" sz="quarter" idx="10"/>
          </p:nvPr>
        </p:nvSpPr>
        <p:spPr>
          <a:xfrm>
            <a:off x="838200" y="2232378"/>
            <a:ext cx="10394950" cy="1944688"/>
          </a:xfrm>
        </p:spPr>
        <p:txBody>
          <a:bodyPr/>
          <a:lstStyle>
            <a:lvl1pPr>
              <a:defRPr sz="4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8682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74D980-DA3F-4303-A234-851CF8274BD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3699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4E74A7-6D57-4E91-9ED7-05BC4763542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07809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43BB0E-9EFD-4A0B-ACFF-129CB0D4329F}"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455746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9E761EE-4FD9-4BB9-BDCF-05992A04C8C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3965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1B31820-E531-4630-A09F-FA0468CAB42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5350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83751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856C5C3-C7AB-4751-A9CC-887909717DF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9/25/2026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431078" y="6356350"/>
            <a:ext cx="2922722" cy="365125"/>
          </a:xfrm>
          <a:prstGeom prst="rect">
            <a:avLst/>
          </a:prstGeom>
        </p:spPr>
        <p:txBody>
          <a:bodyPr vert="horz" lIns="91440" tIns="45720" rIns="91440" bIns="45720" rtlCol="0" anchor="ctr"/>
          <a:lstStyle>
            <a:lvl1pPr algn="r">
              <a:defRPr sz="11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  Philadelphia District Attorney’s Office | </a:t>
            </a: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02609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9" r:id="rId4"/>
    <p:sldLayoutId id="2147483750" r:id="rId5"/>
    <p:sldLayoutId id="2147483751" r:id="rId6"/>
    <p:sldLayoutId id="2147483733" r:id="rId7"/>
    <p:sldLayoutId id="2147483734" r:id="rId8"/>
    <p:sldLayoutId id="2147483735" r:id="rId9"/>
    <p:sldLayoutId id="2147483736" r:id="rId10"/>
    <p:sldLayoutId id="2147483737" r:id="rId11"/>
    <p:sldLayoutId id="2147483747" r:id="rId12"/>
    <p:sldLayoutId id="2147483752" r:id="rId13"/>
    <p:sldLayoutId id="2147483738" r:id="rId14"/>
    <p:sldLayoutId id="2147483739" r:id="rId15"/>
    <p:sldLayoutId id="2147483740" r:id="rId16"/>
    <p:sldLayoutId id="2147483741" r:id="rId17"/>
    <p:sldLayoutId id="2147483742" r:id="rId18"/>
    <p:sldLayoutId id="2147483743" r:id="rId19"/>
    <p:sldLayoutId id="2147483748" r:id="rId20"/>
  </p:sldLayoutIdLst>
  <p:hf hdr="0" ftr="0" dt="0"/>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hyperlink" Target="https://www.facebook.com/governorshapiro/posts/pennsylvanians-who-want-to-buy-recreational-marijuana-are-already-driving-across/152154169932817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hyperlink" Target="https://www.leafly.com/dispensary-info/brotherly-bud/deal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hyperlink" Target="https://www.inquirer.com/author/briggs_ryan/" TargetMode="External"/><Relationship Id="rId4" Type="http://schemas.openxmlformats.org/officeDocument/2006/relationships/hyperlink" Target="https://www.inquirer.com/author/marin_max/"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pubmed.ncbi.nlm.nih.gov/42181612/"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content.leg.colorado.gov/sites/default/files/r25-569-update-marijuana-in-the-state-budget-memo-accessible.pdf"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www.denvergov.org/Government/Agencies-Departments-Offices/Agencies-Departments-Offices-Directory/Marijuana-information/Marijuana-data-and-statistics/Budget-and-expenditures"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ngress.gov/crs-product/IF12715"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hyperlink" Target="https://doi.org/10.1186/s42238-025-00264-0" TargetMode="Externa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hyperlink" Target="https://cdphe.colorado.gov/press-release/state-issues-27-million-in-medical-marijuana-research-grants"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pubmed.ncbi.nlm.nih.gov/35224429/"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hyperlink" Target="https://www.pa.gov/agencies/health/programs/medical-marijuana/clinical-research" TargetMode="External"/><Relationship Id="rId5" Type="http://schemas.openxmlformats.org/officeDocument/2006/relationships/hyperlink" Target="https://www.sciencedirect.com/science/article/pii/S2666915323002093" TargetMode="External"/><Relationship Id="rId4" Type="http://schemas.openxmlformats.org/officeDocument/2006/relationships/hyperlink" Target="https://harmreductionjournal.biomedcentral.com/articles/10.1186/s12954-025-01306-9"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banking.colorado.gov/public-notices/roadmap-to-cannabis-banking"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mailto:Oren.Gur@Phila.Gov"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2833"/>
        </a:solidFill>
        <a:effectLst/>
      </p:bgPr>
    </p:bg>
    <p:spTree>
      <p:nvGrpSpPr>
        <p:cNvPr id="1" name="">
          <a:extLst>
            <a:ext uri="{FF2B5EF4-FFF2-40B4-BE49-F238E27FC236}">
              <a16:creationId xmlns:a16="http://schemas.microsoft.com/office/drawing/2014/main" id="{921CBC8F-5200-E1C9-22B4-6A90EB19634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65F0725-E4D4-E1E9-E9AB-5E8AF0056A2D}"/>
              </a:ext>
            </a:extLst>
          </p:cNvPr>
          <p:cNvSpPr/>
          <p:nvPr/>
        </p:nvSpPr>
        <p:spPr>
          <a:xfrm>
            <a:off x="5974813" y="3244334"/>
            <a:ext cx="242374" cy="369332"/>
          </a:xfrm>
          <a:prstGeom prst="rect">
            <a:avLst/>
          </a:prstGeom>
        </p:spPr>
        <p:txBody>
          <a:bodyPr wrap="none">
            <a:spAutoFit/>
          </a:bodyPr>
          <a:lstStyle/>
          <a:p>
            <a:r>
              <a:rPr lang="en-US">
                <a:solidFill>
                  <a:srgbClr val="000000"/>
                </a:solidFill>
                <a:latin typeface="Times New Roman" panose="02020603050405020304" pitchFamily="18" charset="0"/>
              </a:rPr>
              <a:t> </a:t>
            </a:r>
            <a:endParaRPr lang="en-US"/>
          </a:p>
        </p:txBody>
      </p:sp>
      <p:sp>
        <p:nvSpPr>
          <p:cNvPr id="5" name="TextBox 4">
            <a:extLst>
              <a:ext uri="{FF2B5EF4-FFF2-40B4-BE49-F238E27FC236}">
                <a16:creationId xmlns:a16="http://schemas.microsoft.com/office/drawing/2014/main" id="{2481A1C3-FF04-D76B-AEC3-8E06F6A3F798}"/>
              </a:ext>
            </a:extLst>
          </p:cNvPr>
          <p:cNvSpPr txBox="1"/>
          <p:nvPr/>
        </p:nvSpPr>
        <p:spPr>
          <a:xfrm>
            <a:off x="1" y="1674674"/>
            <a:ext cx="12191999" cy="1569660"/>
          </a:xfrm>
          <a:prstGeom prst="rect">
            <a:avLst/>
          </a:prstGeom>
          <a:noFill/>
        </p:spPr>
        <p:txBody>
          <a:bodyPr wrap="square" lIns="91440" tIns="45720" rIns="91440" bIns="45720" rtlCol="0" anchor="t">
            <a:spAutoFit/>
          </a:bodyPr>
          <a:lstStyle/>
          <a:p>
            <a:pPr algn="ctr"/>
            <a:r>
              <a:rPr lang="en-US" sz="3200" dirty="0">
                <a:solidFill>
                  <a:srgbClr val="F15A22"/>
                </a:solidFill>
                <a:latin typeface="Arial" panose="020B0604020202020204" pitchFamily="34" charset="0"/>
                <a:cs typeface="Arial" panose="020B0604020202020204" pitchFamily="34" charset="0"/>
              </a:rPr>
              <a:t>Testimony to Senate Democratic Policy Committee Hearing</a:t>
            </a:r>
            <a:br>
              <a:rPr lang="en-US" sz="3200" dirty="0">
                <a:solidFill>
                  <a:srgbClr val="F15A22"/>
                </a:solidFill>
                <a:latin typeface="Arial" panose="020B0604020202020204" pitchFamily="34" charset="0"/>
                <a:cs typeface="Arial" panose="020B0604020202020204" pitchFamily="34" charset="0"/>
              </a:rPr>
            </a:br>
            <a:r>
              <a:rPr lang="en-US" sz="3200" dirty="0">
                <a:solidFill>
                  <a:srgbClr val="F15A22"/>
                </a:solidFill>
                <a:latin typeface="Arial" panose="020B0604020202020204" pitchFamily="34" charset="0"/>
                <a:cs typeface="Arial" panose="020B0604020202020204" pitchFamily="34" charset="0"/>
              </a:rPr>
              <a:t>on Adult Use Cannabis in Pennsylvania: </a:t>
            </a:r>
          </a:p>
          <a:p>
            <a:pPr algn="ctr"/>
            <a:r>
              <a:rPr lang="en-US" sz="3200" dirty="0">
                <a:solidFill>
                  <a:srgbClr val="F15A22"/>
                </a:solidFill>
                <a:latin typeface="Arial" panose="020B0604020202020204" pitchFamily="34" charset="0"/>
                <a:cs typeface="Arial" panose="020B0604020202020204" pitchFamily="34" charset="0"/>
              </a:rPr>
              <a:t>Criminal Justice, Safety, and Economic Impacts</a:t>
            </a:r>
          </a:p>
        </p:txBody>
      </p:sp>
      <p:sp>
        <p:nvSpPr>
          <p:cNvPr id="6" name="TextBox 5">
            <a:extLst>
              <a:ext uri="{FF2B5EF4-FFF2-40B4-BE49-F238E27FC236}">
                <a16:creationId xmlns:a16="http://schemas.microsoft.com/office/drawing/2014/main" id="{19B86161-1421-E46E-E518-4244E2AC8647}"/>
              </a:ext>
            </a:extLst>
          </p:cNvPr>
          <p:cNvSpPr txBox="1"/>
          <p:nvPr/>
        </p:nvSpPr>
        <p:spPr>
          <a:xfrm>
            <a:off x="4740" y="3900051"/>
            <a:ext cx="12187260" cy="2677656"/>
          </a:xfrm>
          <a:prstGeom prst="rect">
            <a:avLst/>
          </a:prstGeom>
          <a:noFill/>
        </p:spPr>
        <p:txBody>
          <a:bodyPr wrap="square" lIns="91440" tIns="45720" rIns="91440" bIns="45720" rtlCol="0" anchor="t">
            <a:spAutoFit/>
          </a:bodyPr>
          <a:lstStyle/>
          <a:p>
            <a:pPr algn="ctr"/>
            <a:r>
              <a:rPr lang="en-US" b="1" dirty="0">
                <a:solidFill>
                  <a:srgbClr val="F15A22"/>
                </a:solidFill>
                <a:latin typeface="Arial"/>
                <a:cs typeface="Arial"/>
              </a:rPr>
              <a:t>Oren M. Gur, Ph.D.</a:t>
            </a:r>
          </a:p>
          <a:p>
            <a:pPr algn="ctr"/>
            <a:r>
              <a:rPr lang="en-US" b="1" dirty="0">
                <a:solidFill>
                  <a:srgbClr val="F15A22"/>
                </a:solidFill>
                <a:latin typeface="Arial"/>
                <a:cs typeface="Arial"/>
              </a:rPr>
              <a:t>Director of DATA Lab &amp; Research, Policy Advisor</a:t>
            </a:r>
          </a:p>
          <a:p>
            <a:pPr algn="ctr"/>
            <a:r>
              <a:rPr lang="en-US" b="1" dirty="0">
                <a:solidFill>
                  <a:srgbClr val="F15A22"/>
                </a:solidFill>
                <a:latin typeface="Arial"/>
                <a:cs typeface="Arial"/>
              </a:rPr>
              <a:t>District Attorney’s Transparency Analytics (DATA) Lab</a:t>
            </a:r>
          </a:p>
          <a:p>
            <a:pPr algn="ctr"/>
            <a:r>
              <a:rPr lang="en-US" b="1" dirty="0">
                <a:solidFill>
                  <a:srgbClr val="F15A22"/>
                </a:solidFill>
                <a:latin typeface="Arial"/>
                <a:cs typeface="Arial"/>
              </a:rPr>
              <a:t>Philadelphia District Attorney’s Office</a:t>
            </a:r>
          </a:p>
          <a:p>
            <a:pPr algn="ctr"/>
            <a:endParaRPr lang="en-US" dirty="0">
              <a:solidFill>
                <a:srgbClr val="F15A22"/>
              </a:solidFill>
              <a:latin typeface="Arial" panose="020B0604020202020204" pitchFamily="34" charset="0"/>
              <a:cs typeface="Arial" panose="020B0604020202020204" pitchFamily="34" charset="0"/>
            </a:endParaRPr>
          </a:p>
          <a:p>
            <a:pPr algn="ctr"/>
            <a:r>
              <a:rPr lang="en-US" dirty="0">
                <a:solidFill>
                  <a:srgbClr val="F15A22"/>
                </a:solidFill>
                <a:latin typeface="Arial" panose="020B0604020202020204" pitchFamily="34" charset="0"/>
                <a:cs typeface="Arial" panose="020B0604020202020204" pitchFamily="34" charset="0"/>
              </a:rPr>
              <a:t>DoubleTree by Hilton Hotel, Mastro Banquet Room</a:t>
            </a:r>
            <a:br>
              <a:rPr lang="en-US" sz="2400" dirty="0">
                <a:solidFill>
                  <a:srgbClr val="F15A22"/>
                </a:solidFill>
                <a:latin typeface="Arial" panose="020B0604020202020204" pitchFamily="34" charset="0"/>
                <a:cs typeface="Arial" panose="020B0604020202020204" pitchFamily="34" charset="0"/>
              </a:rPr>
            </a:br>
            <a:r>
              <a:rPr lang="en-US" dirty="0">
                <a:solidFill>
                  <a:srgbClr val="F15A22"/>
                </a:solidFill>
                <a:latin typeface="Arial" panose="020B0604020202020204" pitchFamily="34" charset="0"/>
                <a:cs typeface="Arial" panose="020B0604020202020204" pitchFamily="34" charset="0"/>
              </a:rPr>
              <a:t>237 S. Broad Street</a:t>
            </a:r>
            <a:br>
              <a:rPr lang="en-US" sz="2400" dirty="0">
                <a:solidFill>
                  <a:srgbClr val="F15A22"/>
                </a:solidFill>
                <a:latin typeface="Arial" panose="020B0604020202020204" pitchFamily="34" charset="0"/>
                <a:cs typeface="Arial" panose="020B0604020202020204" pitchFamily="34" charset="0"/>
              </a:rPr>
            </a:br>
            <a:r>
              <a:rPr lang="en-US" dirty="0">
                <a:solidFill>
                  <a:srgbClr val="F15A22"/>
                </a:solidFill>
                <a:latin typeface="Arial" panose="020B0604020202020204" pitchFamily="34" charset="0"/>
                <a:cs typeface="Arial" panose="020B0604020202020204" pitchFamily="34" charset="0"/>
              </a:rPr>
              <a:t>Philadelphia, PA  19107</a:t>
            </a:r>
          </a:p>
          <a:p>
            <a:pPr algn="ctr"/>
            <a:r>
              <a:rPr lang="en-US" dirty="0">
                <a:solidFill>
                  <a:srgbClr val="F15A22"/>
                </a:solidFill>
                <a:latin typeface="Arial" panose="020B0604020202020204" pitchFamily="34" charset="0"/>
                <a:cs typeface="Arial" panose="020B0604020202020204" pitchFamily="34" charset="0"/>
              </a:rPr>
              <a:t>September 25, 2026 at 1:00 p.m.</a:t>
            </a:r>
            <a:endParaRPr lang="en-US" sz="2400" dirty="0">
              <a:solidFill>
                <a:srgbClr val="F15A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9078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8BF6-45F2-52C4-0C2C-FD8CA41A4F3C}"/>
              </a:ext>
            </a:extLst>
          </p:cNvPr>
          <p:cNvSpPr>
            <a:spLocks noGrp="1"/>
          </p:cNvSpPr>
          <p:nvPr>
            <p:ph type="title"/>
          </p:nvPr>
        </p:nvSpPr>
        <p:spPr/>
        <p:txBody>
          <a:bodyPr>
            <a:normAutofit/>
          </a:bodyPr>
          <a:lstStyle/>
          <a:p>
            <a:r>
              <a:rPr lang="en-US" sz="4800" b="1" dirty="0"/>
              <a:t>Outline</a:t>
            </a:r>
          </a:p>
        </p:txBody>
      </p:sp>
      <p:sp>
        <p:nvSpPr>
          <p:cNvPr id="3" name="Content Placeholder 2">
            <a:extLst>
              <a:ext uri="{FF2B5EF4-FFF2-40B4-BE49-F238E27FC236}">
                <a16:creationId xmlns:a16="http://schemas.microsoft.com/office/drawing/2014/main" id="{E4231F43-EEE5-31B6-424D-0AC95CAE3CDB}"/>
              </a:ext>
            </a:extLst>
          </p:cNvPr>
          <p:cNvSpPr>
            <a:spLocks noGrp="1"/>
          </p:cNvSpPr>
          <p:nvPr>
            <p:ph idx="1"/>
          </p:nvPr>
        </p:nvSpPr>
        <p:spPr>
          <a:xfrm>
            <a:off x="838200" y="1825624"/>
            <a:ext cx="11049000" cy="4552597"/>
          </a:xfrm>
        </p:spPr>
        <p:txBody>
          <a:bodyPr>
            <a:normAutofit fontScale="92500" lnSpcReduction="10000"/>
          </a:bodyPr>
          <a:lstStyle/>
          <a:p>
            <a:r>
              <a:rPr lang="en-US" sz="3600" b="1" dirty="0"/>
              <a:t>Local Context</a:t>
            </a:r>
          </a:p>
          <a:p>
            <a:r>
              <a:rPr lang="en-US" sz="3600" b="1" dirty="0"/>
              <a:t>Learning From Other States</a:t>
            </a:r>
          </a:p>
          <a:p>
            <a:pPr lvl="1"/>
            <a:r>
              <a:rPr lang="en-US" sz="3200" dirty="0"/>
              <a:t>Criminal Justice Impact</a:t>
            </a:r>
          </a:p>
          <a:p>
            <a:pPr lvl="1"/>
            <a:r>
              <a:rPr lang="en-US" sz="3200" dirty="0"/>
              <a:t>Safety Impact</a:t>
            </a:r>
          </a:p>
          <a:p>
            <a:pPr lvl="1"/>
            <a:r>
              <a:rPr lang="en-US" sz="3200" dirty="0"/>
              <a:t>Economic Impact</a:t>
            </a:r>
          </a:p>
          <a:p>
            <a:r>
              <a:rPr lang="en-US" sz="3600" b="1" dirty="0"/>
              <a:t>Prevention: Three Critical Issues</a:t>
            </a:r>
          </a:p>
          <a:p>
            <a:pPr lvl="1"/>
            <a:r>
              <a:rPr lang="en-US" sz="3200" dirty="0"/>
              <a:t>Revenue allocation</a:t>
            </a:r>
          </a:p>
          <a:p>
            <a:pPr lvl="2"/>
            <a:r>
              <a:rPr lang="en-US" sz="2800" dirty="0"/>
              <a:t>Schools, transportation, housing, research</a:t>
            </a:r>
          </a:p>
          <a:p>
            <a:pPr lvl="1"/>
            <a:r>
              <a:rPr lang="en-US" sz="3200" dirty="0"/>
              <a:t>Cash flow</a:t>
            </a:r>
          </a:p>
          <a:p>
            <a:pPr lvl="1"/>
            <a:r>
              <a:rPr lang="en-US" sz="3200" dirty="0"/>
              <a:t>Consumer data</a:t>
            </a:r>
          </a:p>
        </p:txBody>
      </p:sp>
    </p:spTree>
    <p:extLst>
      <p:ext uri="{BB962C8B-B14F-4D97-AF65-F5344CB8AC3E}">
        <p14:creationId xmlns:p14="http://schemas.microsoft.com/office/powerpoint/2010/main" val="1784501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B9C75-E096-71AD-C1BD-220C40937D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6C52E-1E70-7E82-1766-F2A652C54FA0}"/>
              </a:ext>
            </a:extLst>
          </p:cNvPr>
          <p:cNvSpPr>
            <a:spLocks noGrp="1"/>
          </p:cNvSpPr>
          <p:nvPr>
            <p:ph type="title"/>
          </p:nvPr>
        </p:nvSpPr>
        <p:spPr/>
        <p:txBody>
          <a:bodyPr>
            <a:normAutofit/>
          </a:bodyPr>
          <a:lstStyle/>
          <a:p>
            <a:r>
              <a:rPr lang="en-US" sz="4800" b="1" dirty="0"/>
              <a:t>Local Context</a:t>
            </a:r>
          </a:p>
        </p:txBody>
      </p:sp>
      <p:sp>
        <p:nvSpPr>
          <p:cNvPr id="3" name="Content Placeholder 2">
            <a:extLst>
              <a:ext uri="{FF2B5EF4-FFF2-40B4-BE49-F238E27FC236}">
                <a16:creationId xmlns:a16="http://schemas.microsoft.com/office/drawing/2014/main" id="{EAA85856-66B4-0F57-E46B-BAAC29A3E8BB}"/>
              </a:ext>
            </a:extLst>
          </p:cNvPr>
          <p:cNvSpPr>
            <a:spLocks noGrp="1"/>
          </p:cNvSpPr>
          <p:nvPr>
            <p:ph idx="1"/>
          </p:nvPr>
        </p:nvSpPr>
        <p:spPr>
          <a:xfrm>
            <a:off x="838199" y="1825624"/>
            <a:ext cx="10783957" cy="4495663"/>
          </a:xfrm>
        </p:spPr>
        <p:txBody>
          <a:bodyPr>
            <a:normAutofit/>
          </a:bodyPr>
          <a:lstStyle/>
          <a:p>
            <a:r>
              <a:rPr lang="en-US" dirty="0"/>
              <a:t>Pennsylvania residents are already participating in a legal cannabis market — just not one that Pennsylvania taxes, regulates, or benefits from. </a:t>
            </a:r>
          </a:p>
          <a:p>
            <a:r>
              <a:rPr lang="en-US" dirty="0"/>
              <a:t>The Commonwealth can regulate local access responsibly rather than continuing to cede the market, the revenue, and the safety oversight to our neighbors.</a:t>
            </a:r>
          </a:p>
          <a:p>
            <a:pPr lvl="1"/>
            <a:r>
              <a:rPr lang="en-US" dirty="0"/>
              <a:t>Nearly $5B in recreational sales in 2025 to NY, MD, DE, NJ, OH</a:t>
            </a:r>
          </a:p>
          <a:p>
            <a:pPr marL="457200" lvl="1" indent="0">
              <a:buNone/>
            </a:pPr>
            <a:endParaRPr lang="en-US" sz="2800" dirty="0"/>
          </a:p>
        </p:txBody>
      </p:sp>
    </p:spTree>
    <p:extLst>
      <p:ext uri="{BB962C8B-B14F-4D97-AF65-F5344CB8AC3E}">
        <p14:creationId xmlns:p14="http://schemas.microsoft.com/office/powerpoint/2010/main" val="2899549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4304FE38-D65C-BF04-325A-6FB58ADCBF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4160" y="479396"/>
            <a:ext cx="4307840" cy="5384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screenshot of a social media post&#10;&#10;AI-generated content may be incorrect.">
            <a:extLst>
              <a:ext uri="{FF2B5EF4-FFF2-40B4-BE49-F238E27FC236}">
                <a16:creationId xmlns:a16="http://schemas.microsoft.com/office/drawing/2014/main" id="{61847F13-A887-AE22-1DB4-B8163BB399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60" y="1698487"/>
            <a:ext cx="7772400" cy="2946618"/>
          </a:xfrm>
          <a:prstGeom prst="rect">
            <a:avLst/>
          </a:prstGeom>
        </p:spPr>
      </p:pic>
      <p:sp>
        <p:nvSpPr>
          <p:cNvPr id="7" name="TextBox 6">
            <a:extLst>
              <a:ext uri="{FF2B5EF4-FFF2-40B4-BE49-F238E27FC236}">
                <a16:creationId xmlns:a16="http://schemas.microsoft.com/office/drawing/2014/main" id="{B770F105-763C-DE39-3B0D-998EE71A43F0}"/>
              </a:ext>
            </a:extLst>
          </p:cNvPr>
          <p:cNvSpPr txBox="1"/>
          <p:nvPr/>
        </p:nvSpPr>
        <p:spPr>
          <a:xfrm>
            <a:off x="111760" y="6086216"/>
            <a:ext cx="7468482" cy="523220"/>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Source: </a:t>
            </a:r>
            <a:r>
              <a:rPr lang="en-US" sz="1400" dirty="0">
                <a:latin typeface="Arial" panose="020B0604020202020204" pitchFamily="34" charset="0"/>
                <a:cs typeface="Arial" panose="020B0604020202020204" pitchFamily="34" charset="0"/>
                <a:hlinkClick r:id="rId4"/>
              </a:rPr>
              <a:t>Gov. Josh Shapiro, Facebook post (2025)</a:t>
            </a:r>
            <a:endParaRPr lang="en-US" sz="1400" dirty="0">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D05DFC0A-9F37-B983-2043-865F3414613E}"/>
              </a:ext>
            </a:extLst>
          </p:cNvPr>
          <p:cNvSpPr>
            <a:spLocks noGrp="1"/>
          </p:cNvSpPr>
          <p:nvPr>
            <p:ph type="title"/>
          </p:nvPr>
        </p:nvSpPr>
        <p:spPr>
          <a:xfrm>
            <a:off x="838200" y="365125"/>
            <a:ext cx="10515600" cy="1325563"/>
          </a:xfrm>
        </p:spPr>
        <p:txBody>
          <a:bodyPr>
            <a:normAutofit/>
          </a:bodyPr>
          <a:lstStyle/>
          <a:p>
            <a:r>
              <a:rPr lang="en-US" sz="4800" b="1" dirty="0"/>
              <a:t>Local Context</a:t>
            </a:r>
          </a:p>
        </p:txBody>
      </p:sp>
    </p:spTree>
    <p:extLst>
      <p:ext uri="{BB962C8B-B14F-4D97-AF65-F5344CB8AC3E}">
        <p14:creationId xmlns:p14="http://schemas.microsoft.com/office/powerpoint/2010/main" val="2707536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119C7-AE4B-2478-9E44-C903AB4F33E3}"/>
            </a:ext>
          </a:extLst>
        </p:cNvPr>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53362248-F105-0ABF-A2B6-94F32AC04F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4160" y="479396"/>
            <a:ext cx="4307840" cy="5384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screenshot of a social media post&#10;&#10;AI-generated content may be incorrect.">
            <a:extLst>
              <a:ext uri="{FF2B5EF4-FFF2-40B4-BE49-F238E27FC236}">
                <a16:creationId xmlns:a16="http://schemas.microsoft.com/office/drawing/2014/main" id="{5EE33CE6-90B5-D3D6-F0F9-5A18D0107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60" y="1698487"/>
            <a:ext cx="7772400" cy="2946618"/>
          </a:xfrm>
          <a:prstGeom prst="rect">
            <a:avLst/>
          </a:prstGeom>
        </p:spPr>
      </p:pic>
      <p:sp>
        <p:nvSpPr>
          <p:cNvPr id="7" name="TextBox 6">
            <a:extLst>
              <a:ext uri="{FF2B5EF4-FFF2-40B4-BE49-F238E27FC236}">
                <a16:creationId xmlns:a16="http://schemas.microsoft.com/office/drawing/2014/main" id="{61678E88-C958-5AC1-0282-6CE2FA726C3D}"/>
              </a:ext>
            </a:extLst>
          </p:cNvPr>
          <p:cNvSpPr txBox="1"/>
          <p:nvPr/>
        </p:nvSpPr>
        <p:spPr>
          <a:xfrm>
            <a:off x="111760" y="6086216"/>
            <a:ext cx="7468482"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Source: </a:t>
            </a:r>
            <a:r>
              <a:rPr lang="en-US" sz="1600" dirty="0">
                <a:latin typeface="Arial" panose="020B0604020202020204" pitchFamily="34" charset="0"/>
                <a:cs typeface="Arial" panose="020B0604020202020204" pitchFamily="34" charset="0"/>
                <a:hlinkClick r:id="rId4"/>
              </a:rPr>
              <a:t>Leafly, “Brotherly Bud” dispensary listing (accessed 2026)</a:t>
            </a:r>
            <a:endParaRPr lang="en-US" sz="1600" dirty="0">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F0F1C443-2528-5A79-584E-431E90A8C0A2}"/>
              </a:ext>
            </a:extLst>
          </p:cNvPr>
          <p:cNvSpPr>
            <a:spLocks noGrp="1"/>
          </p:cNvSpPr>
          <p:nvPr>
            <p:ph type="title"/>
          </p:nvPr>
        </p:nvSpPr>
        <p:spPr>
          <a:xfrm>
            <a:off x="838200" y="365125"/>
            <a:ext cx="10515600" cy="1325563"/>
          </a:xfrm>
        </p:spPr>
        <p:txBody>
          <a:bodyPr>
            <a:normAutofit/>
          </a:bodyPr>
          <a:lstStyle/>
          <a:p>
            <a:r>
              <a:rPr lang="en-US" sz="4800" b="1" dirty="0"/>
              <a:t>Local Context</a:t>
            </a:r>
          </a:p>
        </p:txBody>
      </p:sp>
      <p:pic>
        <p:nvPicPr>
          <p:cNvPr id="12" name="Picture 11" descr="A screenshot of a phone&#10;&#10;AI-generated content may be incorrect.">
            <a:extLst>
              <a:ext uri="{FF2B5EF4-FFF2-40B4-BE49-F238E27FC236}">
                <a16:creationId xmlns:a16="http://schemas.microsoft.com/office/drawing/2014/main" id="{F891A4B5-ADFC-708F-8158-C2945495D0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0522" y="-13252"/>
            <a:ext cx="4435116" cy="6069811"/>
          </a:xfrm>
          <a:prstGeom prst="rect">
            <a:avLst/>
          </a:prstGeom>
        </p:spPr>
      </p:pic>
    </p:spTree>
    <p:extLst>
      <p:ext uri="{BB962C8B-B14F-4D97-AF65-F5344CB8AC3E}">
        <p14:creationId xmlns:p14="http://schemas.microsoft.com/office/powerpoint/2010/main" val="713148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6D827-BFFF-2FEF-C6E4-2D1724C46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E12290-1FA9-E1FA-F165-1BD0A947B610}"/>
              </a:ext>
            </a:extLst>
          </p:cNvPr>
          <p:cNvSpPr>
            <a:spLocks noGrp="1"/>
          </p:cNvSpPr>
          <p:nvPr>
            <p:ph type="title"/>
          </p:nvPr>
        </p:nvSpPr>
        <p:spPr/>
        <p:txBody>
          <a:bodyPr>
            <a:normAutofit/>
          </a:bodyPr>
          <a:lstStyle/>
          <a:p>
            <a:r>
              <a:rPr lang="en-US" sz="4800" b="1" dirty="0"/>
              <a:t>Local Context</a:t>
            </a:r>
          </a:p>
        </p:txBody>
      </p:sp>
      <p:sp>
        <p:nvSpPr>
          <p:cNvPr id="3" name="Content Placeholder 2">
            <a:extLst>
              <a:ext uri="{FF2B5EF4-FFF2-40B4-BE49-F238E27FC236}">
                <a16:creationId xmlns:a16="http://schemas.microsoft.com/office/drawing/2014/main" id="{87085968-3EF8-72E1-802A-30323C46CC25}"/>
              </a:ext>
            </a:extLst>
          </p:cNvPr>
          <p:cNvSpPr>
            <a:spLocks noGrp="1"/>
          </p:cNvSpPr>
          <p:nvPr>
            <p:ph idx="1"/>
          </p:nvPr>
        </p:nvSpPr>
        <p:spPr>
          <a:xfrm>
            <a:off x="838199" y="1825624"/>
            <a:ext cx="10783957" cy="4495663"/>
          </a:xfrm>
        </p:spPr>
        <p:txBody>
          <a:bodyPr>
            <a:normAutofit/>
          </a:bodyPr>
          <a:lstStyle/>
          <a:p>
            <a:r>
              <a:rPr lang="en-US" sz="3200" b="1" dirty="0"/>
              <a:t>Medical Marijuana in PA (as of 6/30/26): </a:t>
            </a:r>
          </a:p>
          <a:p>
            <a:pPr lvl="1"/>
            <a:r>
              <a:rPr lang="en-US" sz="2800" dirty="0"/>
              <a:t>Nearly 439,000 Active Medical Marijuana Patients</a:t>
            </a:r>
          </a:p>
          <a:p>
            <a:pPr lvl="1"/>
            <a:r>
              <a:rPr lang="en-US" sz="2800" dirty="0"/>
              <a:t>196 Dispensaries </a:t>
            </a:r>
          </a:p>
          <a:p>
            <a:pPr lvl="1"/>
            <a:r>
              <a:rPr lang="en-US" sz="2800" dirty="0"/>
              <a:t>1,937 Approved Practitioners</a:t>
            </a:r>
          </a:p>
          <a:p>
            <a:pPr lvl="1"/>
            <a:r>
              <a:rPr lang="en-US" sz="2800" dirty="0"/>
              <a:t>Total medical cannabis sales: nearly $1 billion</a:t>
            </a:r>
          </a:p>
        </p:txBody>
      </p:sp>
      <p:pic>
        <p:nvPicPr>
          <p:cNvPr id="5" name="Picture 4">
            <a:extLst>
              <a:ext uri="{FF2B5EF4-FFF2-40B4-BE49-F238E27FC236}">
                <a16:creationId xmlns:a16="http://schemas.microsoft.com/office/drawing/2014/main" id="{832DFE77-4621-4344-52F2-18A32C4C506E}"/>
              </a:ext>
            </a:extLst>
          </p:cNvPr>
          <p:cNvPicPr>
            <a:picLocks noChangeAspect="1"/>
          </p:cNvPicPr>
          <p:nvPr/>
        </p:nvPicPr>
        <p:blipFill>
          <a:blip r:embed="rId3"/>
          <a:srcRect l="45846" t="45396" r="9419" b="37205"/>
          <a:stretch>
            <a:fillRect/>
          </a:stretch>
        </p:blipFill>
        <p:spPr>
          <a:xfrm>
            <a:off x="1072687" y="4492868"/>
            <a:ext cx="4699002" cy="2365132"/>
          </a:xfrm>
          <a:prstGeom prst="rect">
            <a:avLst/>
          </a:prstGeom>
        </p:spPr>
      </p:pic>
      <p:pic>
        <p:nvPicPr>
          <p:cNvPr id="6" name="Picture 5">
            <a:extLst>
              <a:ext uri="{FF2B5EF4-FFF2-40B4-BE49-F238E27FC236}">
                <a16:creationId xmlns:a16="http://schemas.microsoft.com/office/drawing/2014/main" id="{4B332BAA-277F-B679-96C3-9C73917F7794}"/>
              </a:ext>
            </a:extLst>
          </p:cNvPr>
          <p:cNvPicPr>
            <a:picLocks noChangeAspect="1"/>
          </p:cNvPicPr>
          <p:nvPr/>
        </p:nvPicPr>
        <p:blipFill>
          <a:blip r:embed="rId3"/>
          <a:srcRect l="50258" t="63853" r="9419" b="16009"/>
          <a:stretch>
            <a:fillRect/>
          </a:stretch>
        </p:blipFill>
        <p:spPr>
          <a:xfrm>
            <a:off x="5771689" y="4257746"/>
            <a:ext cx="4023232" cy="2600254"/>
          </a:xfrm>
          <a:prstGeom prst="rect">
            <a:avLst/>
          </a:prstGeom>
        </p:spPr>
      </p:pic>
      <p:sp>
        <p:nvSpPr>
          <p:cNvPr id="7" name="TextBox 6">
            <a:extLst>
              <a:ext uri="{FF2B5EF4-FFF2-40B4-BE49-F238E27FC236}">
                <a16:creationId xmlns:a16="http://schemas.microsoft.com/office/drawing/2014/main" id="{AB6ACFDA-334F-4EC7-D0CD-C026DB892CB7}"/>
              </a:ext>
            </a:extLst>
          </p:cNvPr>
          <p:cNvSpPr txBox="1"/>
          <p:nvPr/>
        </p:nvSpPr>
        <p:spPr>
          <a:xfrm>
            <a:off x="5033047" y="326285"/>
            <a:ext cx="9523748" cy="338554"/>
          </a:xfrm>
          <a:prstGeom prst="rect">
            <a:avLst/>
          </a:prstGeom>
          <a:noFill/>
        </p:spPr>
        <p:txBody>
          <a:bodyPr wrap="square">
            <a:spAutoFit/>
          </a:bodyPr>
          <a:lstStyle/>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4503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4897C-74E5-08CD-9412-D49C159635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418A8-5859-D587-95D0-FF6BB6505CDE}"/>
              </a:ext>
            </a:extLst>
          </p:cNvPr>
          <p:cNvSpPr>
            <a:spLocks noGrp="1"/>
          </p:cNvSpPr>
          <p:nvPr>
            <p:ph type="title"/>
          </p:nvPr>
        </p:nvSpPr>
        <p:spPr/>
        <p:txBody>
          <a:bodyPr>
            <a:normAutofit/>
          </a:bodyPr>
          <a:lstStyle/>
          <a:p>
            <a:r>
              <a:rPr lang="en-US" sz="4800" b="1" dirty="0"/>
              <a:t>Criminal Justice</a:t>
            </a:r>
          </a:p>
        </p:txBody>
      </p:sp>
      <p:sp>
        <p:nvSpPr>
          <p:cNvPr id="3" name="Content Placeholder 2">
            <a:extLst>
              <a:ext uri="{FF2B5EF4-FFF2-40B4-BE49-F238E27FC236}">
                <a16:creationId xmlns:a16="http://schemas.microsoft.com/office/drawing/2014/main" id="{ED3F6251-4D1E-A7CA-F10D-D6765A704EE0}"/>
              </a:ext>
            </a:extLst>
          </p:cNvPr>
          <p:cNvSpPr>
            <a:spLocks noGrp="1"/>
          </p:cNvSpPr>
          <p:nvPr>
            <p:ph idx="1"/>
          </p:nvPr>
        </p:nvSpPr>
        <p:spPr>
          <a:xfrm>
            <a:off x="838199" y="1825624"/>
            <a:ext cx="11184467" cy="4552597"/>
          </a:xfrm>
        </p:spPr>
        <p:txBody>
          <a:bodyPr>
            <a:normAutofit/>
          </a:bodyPr>
          <a:lstStyle/>
          <a:p>
            <a:r>
              <a:rPr lang="en-US" sz="3200" b="1" dirty="0"/>
              <a:t>Impaired-driving standards</a:t>
            </a:r>
          </a:p>
          <a:p>
            <a:r>
              <a:rPr lang="en-US" sz="3200" b="1" dirty="0"/>
              <a:t>Automatic expungement, not petition-based relief</a:t>
            </a:r>
            <a:r>
              <a:rPr lang="en-US" sz="4000" dirty="0"/>
              <a:t> </a:t>
            </a:r>
          </a:p>
          <a:p>
            <a:r>
              <a:rPr lang="en-US" sz="3200" b="1" dirty="0"/>
              <a:t>Retroactive relief for pending and past cases</a:t>
            </a:r>
          </a:p>
          <a:p>
            <a:r>
              <a:rPr lang="en-US" sz="3200" b="1" dirty="0"/>
              <a:t>Restorative reinvestment in communities most impacted by enforcement</a:t>
            </a:r>
          </a:p>
          <a:p>
            <a:r>
              <a:rPr lang="en-US" sz="3200" b="1" dirty="0"/>
              <a:t>Enforcement against unregulated stores and products</a:t>
            </a:r>
          </a:p>
          <a:p>
            <a:endParaRPr lang="en-US" sz="4000" dirty="0"/>
          </a:p>
        </p:txBody>
      </p:sp>
    </p:spTree>
    <p:extLst>
      <p:ext uri="{BB962C8B-B14F-4D97-AF65-F5344CB8AC3E}">
        <p14:creationId xmlns:p14="http://schemas.microsoft.com/office/powerpoint/2010/main" val="336389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C9508-6603-E4B1-DECE-33996685A963}"/>
            </a:ext>
          </a:extLst>
        </p:cNvPr>
        <p:cNvGrpSpPr/>
        <p:nvPr/>
      </p:nvGrpSpPr>
      <p:grpSpPr>
        <a:xfrm>
          <a:off x="0" y="0"/>
          <a:ext cx="0" cy="0"/>
          <a:chOff x="0" y="0"/>
          <a:chExt cx="0" cy="0"/>
        </a:xfrm>
      </p:grpSpPr>
      <p:pic>
        <p:nvPicPr>
          <p:cNvPr id="7" name="Content Placeholder 6" descr="A newspaper with text on it&#10;&#10;AI-generated content may be incorrect.">
            <a:extLst>
              <a:ext uri="{FF2B5EF4-FFF2-40B4-BE49-F238E27FC236}">
                <a16:creationId xmlns:a16="http://schemas.microsoft.com/office/drawing/2014/main" id="{AB4FAE60-A9AF-1531-DCE5-9C3EC35608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799" y="351366"/>
            <a:ext cx="8795750" cy="5998634"/>
          </a:xfrm>
        </p:spPr>
      </p:pic>
      <p:sp>
        <p:nvSpPr>
          <p:cNvPr id="9" name="TextBox 8">
            <a:extLst>
              <a:ext uri="{FF2B5EF4-FFF2-40B4-BE49-F238E27FC236}">
                <a16:creationId xmlns:a16="http://schemas.microsoft.com/office/drawing/2014/main" id="{B8F23A67-23C7-4D29-D7BB-E6B55F0D82CA}"/>
              </a:ext>
            </a:extLst>
          </p:cNvPr>
          <p:cNvSpPr txBox="1"/>
          <p:nvPr/>
        </p:nvSpPr>
        <p:spPr>
          <a:xfrm>
            <a:off x="948266" y="2140634"/>
            <a:ext cx="6096000" cy="646331"/>
          </a:xfrm>
          <a:prstGeom prst="rect">
            <a:avLst/>
          </a:prstGeom>
          <a:noFill/>
        </p:spPr>
        <p:txBody>
          <a:bodyPr wrap="square">
            <a:spAutoFit/>
          </a:bodyPr>
          <a:lstStyle/>
          <a:p>
            <a:pPr>
              <a:buNone/>
            </a:pPr>
            <a:r>
              <a:rPr lang="en-US" b="0" i="0" dirty="0">
                <a:solidFill>
                  <a:srgbClr val="222222"/>
                </a:solidFill>
                <a:effectLst/>
                <a:latin typeface="Grot10"/>
              </a:rPr>
              <a:t>by </a:t>
            </a:r>
            <a:r>
              <a:rPr lang="en-US" b="0" i="0" dirty="0">
                <a:solidFill>
                  <a:srgbClr val="222222"/>
                </a:solidFill>
                <a:effectLst/>
                <a:latin typeface="inherit"/>
                <a:hlinkClick r:id="rId4"/>
              </a:rPr>
              <a:t>Max Marin</a:t>
            </a:r>
            <a:r>
              <a:rPr lang="en-US" b="0" i="0" dirty="0">
                <a:solidFill>
                  <a:srgbClr val="222222"/>
                </a:solidFill>
                <a:effectLst/>
                <a:latin typeface="Grot10"/>
              </a:rPr>
              <a:t> and </a:t>
            </a:r>
            <a:r>
              <a:rPr lang="en-US" b="0" i="0" dirty="0">
                <a:solidFill>
                  <a:srgbClr val="222222"/>
                </a:solidFill>
                <a:effectLst/>
                <a:latin typeface="inherit"/>
                <a:hlinkClick r:id="rId5"/>
              </a:rPr>
              <a:t>Ryan W. Briggs</a:t>
            </a:r>
            <a:endParaRPr lang="en-US" dirty="0"/>
          </a:p>
          <a:p>
            <a:pPr algn="l" fontAlgn="base">
              <a:buNone/>
            </a:pPr>
            <a:r>
              <a:rPr lang="en-US" b="0" i="0" dirty="0">
                <a:solidFill>
                  <a:srgbClr val="595760"/>
                </a:solidFill>
                <a:effectLst/>
                <a:latin typeface="inherit"/>
              </a:rPr>
              <a:t>Published </a:t>
            </a:r>
            <a:r>
              <a:rPr lang="en-US" b="0" i="0" dirty="0">
                <a:solidFill>
                  <a:srgbClr val="595760"/>
                </a:solidFill>
                <a:effectLst/>
                <a:latin typeface="Grot10"/>
              </a:rPr>
              <a:t>July 29, 2025, 5:00 a.m. ET</a:t>
            </a:r>
          </a:p>
        </p:txBody>
      </p:sp>
    </p:spTree>
    <p:extLst>
      <p:ext uri="{BB962C8B-B14F-4D97-AF65-F5344CB8AC3E}">
        <p14:creationId xmlns:p14="http://schemas.microsoft.com/office/powerpoint/2010/main" val="2498224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D4D41-BCF1-2888-9C62-B40C5B610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92D6B9-7D8A-70FD-26A2-390C09AB37FD}"/>
              </a:ext>
            </a:extLst>
          </p:cNvPr>
          <p:cNvSpPr>
            <a:spLocks noGrp="1"/>
          </p:cNvSpPr>
          <p:nvPr>
            <p:ph type="title"/>
          </p:nvPr>
        </p:nvSpPr>
        <p:spPr/>
        <p:txBody>
          <a:bodyPr>
            <a:normAutofit/>
          </a:bodyPr>
          <a:lstStyle/>
          <a:p>
            <a:r>
              <a:rPr lang="en-US" sz="4800" b="1" dirty="0"/>
              <a:t>Safety</a:t>
            </a:r>
          </a:p>
        </p:txBody>
      </p:sp>
      <p:sp>
        <p:nvSpPr>
          <p:cNvPr id="3" name="Content Placeholder 2">
            <a:extLst>
              <a:ext uri="{FF2B5EF4-FFF2-40B4-BE49-F238E27FC236}">
                <a16:creationId xmlns:a16="http://schemas.microsoft.com/office/drawing/2014/main" id="{271D05F4-AE26-B2F6-2EBB-CB984E77EAE6}"/>
              </a:ext>
            </a:extLst>
          </p:cNvPr>
          <p:cNvSpPr>
            <a:spLocks noGrp="1"/>
          </p:cNvSpPr>
          <p:nvPr>
            <p:ph idx="1"/>
          </p:nvPr>
        </p:nvSpPr>
        <p:spPr/>
        <p:txBody>
          <a:bodyPr>
            <a:normAutofit/>
          </a:bodyPr>
          <a:lstStyle/>
          <a:p>
            <a:r>
              <a:rPr lang="en-US" sz="3200" b="1" dirty="0"/>
              <a:t>Dedicated Cannabis Control Board </a:t>
            </a:r>
          </a:p>
          <a:p>
            <a:r>
              <a:rPr lang="en-US" sz="3200" b="1" dirty="0"/>
              <a:t>Seed-to-sale tracking and mandatory lab testing </a:t>
            </a:r>
          </a:p>
          <a:p>
            <a:r>
              <a:rPr lang="en-US" sz="3200" b="1" dirty="0"/>
              <a:t>Opioid overdose deaths</a:t>
            </a:r>
          </a:p>
          <a:p>
            <a:r>
              <a:rPr lang="en-US" sz="3200" b="1" dirty="0"/>
              <a:t>Non-fatal overdoses</a:t>
            </a:r>
          </a:p>
          <a:p>
            <a:pPr lvl="1"/>
            <a:r>
              <a:rPr lang="en-US" sz="2000" dirty="0"/>
              <a:t>Source: </a:t>
            </a:r>
            <a:r>
              <a:rPr lang="en-US" sz="2000" dirty="0">
                <a:hlinkClick r:id="rId3"/>
              </a:rPr>
              <a:t>Prev Med Rep 2026;66:103497 (PMID 42181612)</a:t>
            </a:r>
          </a:p>
          <a:p>
            <a:r>
              <a:rPr lang="en-US" sz="3200" b="1" dirty="0"/>
              <a:t>Research </a:t>
            </a:r>
            <a:r>
              <a:rPr lang="en-US" sz="3200" b="1"/>
              <a:t>on use by youth </a:t>
            </a:r>
            <a:endParaRPr lang="en-US" sz="3200" b="1" dirty="0"/>
          </a:p>
        </p:txBody>
      </p:sp>
    </p:spTree>
    <p:extLst>
      <p:ext uri="{BB962C8B-B14F-4D97-AF65-F5344CB8AC3E}">
        <p14:creationId xmlns:p14="http://schemas.microsoft.com/office/powerpoint/2010/main" val="3823550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735DF-7A93-5019-AFDC-FFD2B1220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C2C45-A112-E0C4-D9A9-6C77C5CB06F8}"/>
              </a:ext>
            </a:extLst>
          </p:cNvPr>
          <p:cNvSpPr>
            <a:spLocks noGrp="1"/>
          </p:cNvSpPr>
          <p:nvPr>
            <p:ph type="title"/>
          </p:nvPr>
        </p:nvSpPr>
        <p:spPr/>
        <p:txBody>
          <a:bodyPr>
            <a:normAutofit/>
          </a:bodyPr>
          <a:lstStyle/>
          <a:p>
            <a:r>
              <a:rPr lang="en-US" sz="4800" b="1" dirty="0"/>
              <a:t>Economic</a:t>
            </a:r>
          </a:p>
        </p:txBody>
      </p:sp>
      <p:sp>
        <p:nvSpPr>
          <p:cNvPr id="3" name="Content Placeholder 2">
            <a:extLst>
              <a:ext uri="{FF2B5EF4-FFF2-40B4-BE49-F238E27FC236}">
                <a16:creationId xmlns:a16="http://schemas.microsoft.com/office/drawing/2014/main" id="{F5B1988A-70F3-8010-9080-A23A33DFEA2F}"/>
              </a:ext>
            </a:extLst>
          </p:cNvPr>
          <p:cNvSpPr>
            <a:spLocks noGrp="1"/>
          </p:cNvSpPr>
          <p:nvPr>
            <p:ph idx="1"/>
          </p:nvPr>
        </p:nvSpPr>
        <p:spPr/>
        <p:txBody>
          <a:bodyPr>
            <a:normAutofit/>
          </a:bodyPr>
          <a:lstStyle/>
          <a:p>
            <a:r>
              <a:rPr lang="en-US" sz="3200" b="1" dirty="0"/>
              <a:t>Local control with a clear timeline</a:t>
            </a:r>
          </a:p>
          <a:p>
            <a:r>
              <a:rPr lang="en-US" sz="3200" b="1" dirty="0"/>
              <a:t>Small business and equity investment</a:t>
            </a:r>
            <a:r>
              <a:rPr lang="en-US" sz="3200" dirty="0"/>
              <a:t> </a:t>
            </a:r>
          </a:p>
          <a:p>
            <a:r>
              <a:rPr lang="en-US" sz="3200" b="1" dirty="0"/>
              <a:t>Jobs and ancillary industry</a:t>
            </a:r>
            <a:r>
              <a:rPr lang="en-US" sz="3200" dirty="0"/>
              <a:t> (see cash flow)</a:t>
            </a:r>
          </a:p>
          <a:p>
            <a:r>
              <a:rPr lang="en-US" sz="3200" b="1" dirty="0"/>
              <a:t>Revenue allocation for public priorities</a:t>
            </a:r>
          </a:p>
          <a:p>
            <a:r>
              <a:rPr lang="en-US" sz="3200" b="1" dirty="0"/>
              <a:t>Restorative reinvestment in communities most impacted by enforcement</a:t>
            </a:r>
          </a:p>
          <a:p>
            <a:pPr marL="0" indent="0">
              <a:buNone/>
            </a:pPr>
            <a:endParaRPr lang="en-US" sz="3200" b="1" dirty="0"/>
          </a:p>
          <a:p>
            <a:pPr marL="0" indent="0">
              <a:buNone/>
            </a:pPr>
            <a:endParaRPr lang="en-US" sz="3200" dirty="0"/>
          </a:p>
          <a:p>
            <a:endParaRPr lang="en-US" sz="3200" dirty="0"/>
          </a:p>
        </p:txBody>
      </p:sp>
    </p:spTree>
    <p:extLst>
      <p:ext uri="{BB962C8B-B14F-4D97-AF65-F5344CB8AC3E}">
        <p14:creationId xmlns:p14="http://schemas.microsoft.com/office/powerpoint/2010/main" val="2792692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00B2-52CF-92D5-3568-E439D1957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D65476-7BC2-4285-BEBE-3667716E2635}"/>
              </a:ext>
            </a:extLst>
          </p:cNvPr>
          <p:cNvSpPr>
            <a:spLocks noGrp="1"/>
          </p:cNvSpPr>
          <p:nvPr>
            <p:ph type="title"/>
          </p:nvPr>
        </p:nvSpPr>
        <p:spPr/>
        <p:txBody>
          <a:bodyPr>
            <a:normAutofit/>
          </a:bodyPr>
          <a:lstStyle/>
          <a:p>
            <a:r>
              <a:rPr lang="en-US" sz="4800" b="1" dirty="0"/>
              <a:t>Prevention: Three Critical Issues</a:t>
            </a:r>
          </a:p>
        </p:txBody>
      </p:sp>
      <p:sp>
        <p:nvSpPr>
          <p:cNvPr id="3" name="Content Placeholder 2">
            <a:extLst>
              <a:ext uri="{FF2B5EF4-FFF2-40B4-BE49-F238E27FC236}">
                <a16:creationId xmlns:a16="http://schemas.microsoft.com/office/drawing/2014/main" id="{CD94399B-04F9-92BB-45DD-E07C899FB925}"/>
              </a:ext>
            </a:extLst>
          </p:cNvPr>
          <p:cNvSpPr>
            <a:spLocks noGrp="1"/>
          </p:cNvSpPr>
          <p:nvPr>
            <p:ph idx="1"/>
          </p:nvPr>
        </p:nvSpPr>
        <p:spPr/>
        <p:txBody>
          <a:bodyPr>
            <a:normAutofit/>
          </a:bodyPr>
          <a:lstStyle/>
          <a:p>
            <a:r>
              <a:rPr lang="en-US" sz="3200" b="1" dirty="0"/>
              <a:t>Revenue allocation for public priorities</a:t>
            </a:r>
          </a:p>
          <a:p>
            <a:pPr lvl="1"/>
            <a:r>
              <a:rPr lang="en-US" sz="2800" dirty="0"/>
              <a:t>Schools</a:t>
            </a:r>
          </a:p>
          <a:p>
            <a:pPr lvl="1"/>
            <a:r>
              <a:rPr lang="en-US" sz="2800" dirty="0"/>
              <a:t>Transportation infrastructure</a:t>
            </a:r>
          </a:p>
          <a:p>
            <a:pPr lvl="1"/>
            <a:r>
              <a:rPr lang="en-US" sz="2800" dirty="0"/>
              <a:t>Housing</a:t>
            </a:r>
          </a:p>
          <a:p>
            <a:pPr lvl="1"/>
            <a:r>
              <a:rPr lang="en-US" sz="2800" dirty="0"/>
              <a:t>Research</a:t>
            </a:r>
          </a:p>
          <a:p>
            <a:r>
              <a:rPr lang="en-US" sz="3200" b="1" dirty="0"/>
              <a:t>Cash-intensive operations and banking access </a:t>
            </a:r>
          </a:p>
          <a:p>
            <a:r>
              <a:rPr lang="en-US" sz="3200" b="1" dirty="0"/>
              <a:t>Consumer data protection</a:t>
            </a:r>
          </a:p>
          <a:p>
            <a:pPr lvl="1"/>
            <a:endParaRPr lang="en-US" sz="2800" dirty="0"/>
          </a:p>
        </p:txBody>
      </p:sp>
    </p:spTree>
    <p:extLst>
      <p:ext uri="{BB962C8B-B14F-4D97-AF65-F5344CB8AC3E}">
        <p14:creationId xmlns:p14="http://schemas.microsoft.com/office/powerpoint/2010/main" val="996619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FE2D2-4639-D431-9F48-CC58D7C49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B4578-6C90-6572-A9D1-3457FBA9CE3C}"/>
              </a:ext>
            </a:extLst>
          </p:cNvPr>
          <p:cNvSpPr>
            <a:spLocks noGrp="1"/>
          </p:cNvSpPr>
          <p:nvPr>
            <p:ph type="title"/>
          </p:nvPr>
        </p:nvSpPr>
        <p:spPr/>
        <p:txBody>
          <a:bodyPr>
            <a:normAutofit fontScale="90000"/>
          </a:bodyPr>
          <a:lstStyle/>
          <a:p>
            <a:r>
              <a:rPr lang="en-US" sz="4800" b="1" dirty="0"/>
              <a:t>Revenue allocation for public priorities</a:t>
            </a:r>
          </a:p>
        </p:txBody>
      </p:sp>
      <p:sp>
        <p:nvSpPr>
          <p:cNvPr id="3" name="Content Placeholder 2">
            <a:extLst>
              <a:ext uri="{FF2B5EF4-FFF2-40B4-BE49-F238E27FC236}">
                <a16:creationId xmlns:a16="http://schemas.microsoft.com/office/drawing/2014/main" id="{8E3CC907-E4B7-60F3-AEB6-C49B261E9BB0}"/>
              </a:ext>
            </a:extLst>
          </p:cNvPr>
          <p:cNvSpPr>
            <a:spLocks noGrp="1"/>
          </p:cNvSpPr>
          <p:nvPr>
            <p:ph idx="1"/>
          </p:nvPr>
        </p:nvSpPr>
        <p:spPr>
          <a:xfrm>
            <a:off x="838199" y="1825624"/>
            <a:ext cx="10219268" cy="4846109"/>
          </a:xfrm>
        </p:spPr>
        <p:txBody>
          <a:bodyPr>
            <a:normAutofit/>
          </a:bodyPr>
          <a:lstStyle/>
          <a:p>
            <a:r>
              <a:rPr lang="en-US" sz="3200" b="1" dirty="0"/>
              <a:t>Schools</a:t>
            </a:r>
          </a:p>
          <a:p>
            <a:pPr lvl="1"/>
            <a:r>
              <a:rPr lang="en-US" sz="3200" dirty="0"/>
              <a:t>Colorado FY24-5: </a:t>
            </a:r>
            <a:r>
              <a:rPr lang="en-US" sz="3000" dirty="0"/>
              <a:t>school funding “represent[ed] 33% of total marijuana distributions”</a:t>
            </a:r>
          </a:p>
          <a:p>
            <a:pPr lvl="2"/>
            <a:r>
              <a:rPr lang="en-US" sz="2800" dirty="0"/>
              <a:t>Construction</a:t>
            </a:r>
          </a:p>
          <a:p>
            <a:pPr lvl="3"/>
            <a:r>
              <a:rPr lang="en-US" sz="2600" dirty="0"/>
              <a:t>$40.1M in FY24-5 in Colorado</a:t>
            </a:r>
          </a:p>
          <a:p>
            <a:pPr lvl="3"/>
            <a:r>
              <a:rPr lang="en-US" sz="2400" dirty="0"/>
              <a:t>“The first $40 million of excise tax revenue each year is constitutionally dedicated to school construction.”</a:t>
            </a:r>
          </a:p>
          <a:p>
            <a:pPr lvl="2"/>
            <a:r>
              <a:rPr lang="en-US" sz="2800" dirty="0"/>
              <a:t>Programming, Personnel, etc.</a:t>
            </a:r>
          </a:p>
          <a:p>
            <a:pPr lvl="3"/>
            <a:r>
              <a:rPr lang="en-US" sz="2600" dirty="0"/>
              <a:t>$43.2M in FY24-5 in Colorado</a:t>
            </a:r>
          </a:p>
        </p:txBody>
      </p:sp>
      <p:sp>
        <p:nvSpPr>
          <p:cNvPr id="5" name="TextBox 4">
            <a:extLst>
              <a:ext uri="{FF2B5EF4-FFF2-40B4-BE49-F238E27FC236}">
                <a16:creationId xmlns:a16="http://schemas.microsoft.com/office/drawing/2014/main" id="{C91A39BE-EB75-07E3-38FD-42932EB87542}"/>
              </a:ext>
            </a:extLst>
          </p:cNvPr>
          <p:cNvSpPr txBox="1"/>
          <p:nvPr/>
        </p:nvSpPr>
        <p:spPr>
          <a:xfrm>
            <a:off x="279399" y="6123543"/>
            <a:ext cx="9389533" cy="738664"/>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Source: </a:t>
            </a:r>
            <a:r>
              <a:rPr lang="en-US" sz="1400" dirty="0">
                <a:latin typeface="Arial" panose="020B0604020202020204" pitchFamily="34" charset="0"/>
                <a:cs typeface="Arial" panose="020B0604020202020204" pitchFamily="34" charset="0"/>
                <a:hlinkClick r:id="rId3"/>
              </a:rPr>
              <a:t>Colorado Legislative Council Staff, “Update: Marijuana in the State Budget” (2025)</a:t>
            </a:r>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7174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95FFA-3A3E-7BE1-A82B-AEE317647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A77B9-1D15-23E3-6DB8-B9D4811E8745}"/>
              </a:ext>
            </a:extLst>
          </p:cNvPr>
          <p:cNvSpPr>
            <a:spLocks noGrp="1"/>
          </p:cNvSpPr>
          <p:nvPr>
            <p:ph type="title"/>
          </p:nvPr>
        </p:nvSpPr>
        <p:spPr/>
        <p:txBody>
          <a:bodyPr>
            <a:normAutofit fontScale="90000"/>
          </a:bodyPr>
          <a:lstStyle/>
          <a:p>
            <a:r>
              <a:rPr lang="en-US" sz="4800" b="1" dirty="0"/>
              <a:t>Revenue allocation for public priorities</a:t>
            </a:r>
          </a:p>
        </p:txBody>
      </p:sp>
      <p:sp>
        <p:nvSpPr>
          <p:cNvPr id="3" name="Content Placeholder 2">
            <a:extLst>
              <a:ext uri="{FF2B5EF4-FFF2-40B4-BE49-F238E27FC236}">
                <a16:creationId xmlns:a16="http://schemas.microsoft.com/office/drawing/2014/main" id="{247A5B81-A1FF-4254-588F-752445EEBE41}"/>
              </a:ext>
            </a:extLst>
          </p:cNvPr>
          <p:cNvSpPr>
            <a:spLocks noGrp="1"/>
          </p:cNvSpPr>
          <p:nvPr>
            <p:ph idx="1"/>
          </p:nvPr>
        </p:nvSpPr>
        <p:spPr>
          <a:xfrm>
            <a:off x="838200" y="1825624"/>
            <a:ext cx="8085667" cy="4846109"/>
          </a:xfrm>
        </p:spPr>
        <p:txBody>
          <a:bodyPr>
            <a:normAutofit/>
          </a:bodyPr>
          <a:lstStyle/>
          <a:p>
            <a:r>
              <a:rPr lang="en-US" sz="3200" b="1" dirty="0"/>
              <a:t>Transportation infrastructure</a:t>
            </a:r>
          </a:p>
          <a:p>
            <a:pPr lvl="1"/>
            <a:r>
              <a:rPr lang="en-US" sz="2800" dirty="0"/>
              <a:t>Road repair</a:t>
            </a:r>
          </a:p>
          <a:p>
            <a:pPr lvl="1"/>
            <a:r>
              <a:rPr lang="en-US" sz="2800" dirty="0"/>
              <a:t>E.g., improved public transit should reduce risk of DUI</a:t>
            </a:r>
          </a:p>
          <a:p>
            <a:pPr lvl="1"/>
            <a:r>
              <a:rPr lang="en-US" sz="2800" dirty="0"/>
              <a:t>E.g., targeted infrastructure improvements to improve road safety</a:t>
            </a:r>
          </a:p>
          <a:p>
            <a:pPr lvl="1"/>
            <a:r>
              <a:rPr lang="en-US" sz="2800" dirty="0"/>
              <a:t>See Michigan marihuana revenue:</a:t>
            </a:r>
          </a:p>
          <a:p>
            <a:pPr lvl="2"/>
            <a:r>
              <a:rPr lang="en-US" sz="2400" dirty="0">
                <a:solidFill>
                  <a:schemeClr val="tx1"/>
                </a:solidFill>
              </a:rPr>
              <a:t>35% to the Statewide School Aid Fund</a:t>
            </a:r>
          </a:p>
          <a:p>
            <a:pPr lvl="2"/>
            <a:r>
              <a:rPr lang="en-US" sz="2400" dirty="0">
                <a:solidFill>
                  <a:schemeClr val="tx1"/>
                </a:solidFill>
              </a:rPr>
              <a:t>35% to the Michigan Transportation Fund</a:t>
            </a:r>
          </a:p>
          <a:p>
            <a:pPr marL="457200" lvl="1" indent="0">
              <a:buNone/>
            </a:pPr>
            <a:endParaRPr lang="en-US" sz="2800" dirty="0">
              <a:solidFill>
                <a:schemeClr val="tx1"/>
              </a:solidFill>
            </a:endParaRPr>
          </a:p>
          <a:p>
            <a:pPr lvl="1"/>
            <a:endParaRPr lang="en-US" sz="2800" b="1" dirty="0"/>
          </a:p>
          <a:p>
            <a:endParaRPr lang="en-US" sz="3200" b="1" dirty="0"/>
          </a:p>
          <a:p>
            <a:endParaRPr lang="en-US" sz="3200" dirty="0"/>
          </a:p>
        </p:txBody>
      </p:sp>
      <p:pic>
        <p:nvPicPr>
          <p:cNvPr id="4" name="Picture 3" descr="A screenshot of a phone&#10;&#10;AI-generated content may be incorrect.">
            <a:extLst>
              <a:ext uri="{FF2B5EF4-FFF2-40B4-BE49-F238E27FC236}">
                <a16:creationId xmlns:a16="http://schemas.microsoft.com/office/drawing/2014/main" id="{B50E1CB0-3D10-416B-7FB2-9411F06764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6906" y="2540000"/>
            <a:ext cx="3155094" cy="4318000"/>
          </a:xfrm>
          <a:prstGeom prst="rect">
            <a:avLst/>
          </a:prstGeom>
        </p:spPr>
      </p:pic>
    </p:spTree>
    <p:extLst>
      <p:ext uri="{BB962C8B-B14F-4D97-AF65-F5344CB8AC3E}">
        <p14:creationId xmlns:p14="http://schemas.microsoft.com/office/powerpoint/2010/main" val="1818192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9C10C-EB5C-E01A-A0FC-ECF840732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C5D19-E84F-2752-F612-3872FB65295C}"/>
              </a:ext>
            </a:extLst>
          </p:cNvPr>
          <p:cNvSpPr>
            <a:spLocks noGrp="1"/>
          </p:cNvSpPr>
          <p:nvPr>
            <p:ph type="title"/>
          </p:nvPr>
        </p:nvSpPr>
        <p:spPr/>
        <p:txBody>
          <a:bodyPr>
            <a:normAutofit fontScale="90000"/>
          </a:bodyPr>
          <a:lstStyle/>
          <a:p>
            <a:r>
              <a:rPr lang="en-US" sz="4800" b="1" dirty="0"/>
              <a:t>Revenue allocation for public priorities</a:t>
            </a:r>
          </a:p>
        </p:txBody>
      </p:sp>
      <p:sp>
        <p:nvSpPr>
          <p:cNvPr id="3" name="Content Placeholder 2">
            <a:extLst>
              <a:ext uri="{FF2B5EF4-FFF2-40B4-BE49-F238E27FC236}">
                <a16:creationId xmlns:a16="http://schemas.microsoft.com/office/drawing/2014/main" id="{E6E6E72E-6A0F-B9AC-7B33-0BDD116F3735}"/>
              </a:ext>
            </a:extLst>
          </p:cNvPr>
          <p:cNvSpPr>
            <a:spLocks noGrp="1"/>
          </p:cNvSpPr>
          <p:nvPr>
            <p:ph idx="1"/>
          </p:nvPr>
        </p:nvSpPr>
        <p:spPr>
          <a:xfrm>
            <a:off x="838200" y="1825624"/>
            <a:ext cx="10899710" cy="4846109"/>
          </a:xfrm>
        </p:spPr>
        <p:txBody>
          <a:bodyPr>
            <a:normAutofit/>
          </a:bodyPr>
          <a:lstStyle/>
          <a:p>
            <a:r>
              <a:rPr lang="en-US" sz="3200" b="1" dirty="0"/>
              <a:t>Housing</a:t>
            </a:r>
            <a:endParaRPr lang="en-US" b="1" dirty="0"/>
          </a:p>
          <a:p>
            <a:pPr lvl="1"/>
            <a:r>
              <a:rPr lang="en-US" sz="2800" dirty="0"/>
              <a:t>E.g., Illinois Restore, Reinvest, and Renew (R3) Program.</a:t>
            </a:r>
          </a:p>
          <a:p>
            <a:pPr lvl="2"/>
            <a:r>
              <a:rPr lang="en-US" sz="2400" dirty="0"/>
              <a:t>Administered by the </a:t>
            </a:r>
            <a:r>
              <a:rPr lang="en-US" dirty="0"/>
              <a:t>Illinois Criminal Justice Information Authority (ICJIA)</a:t>
            </a:r>
            <a:endParaRPr lang="en-US" sz="2400" dirty="0"/>
          </a:p>
          <a:p>
            <a:pPr lvl="2"/>
            <a:r>
              <a:rPr lang="en-US" sz="2400" dirty="0"/>
              <a:t>Directly finance housing assistance, eviction defense, and community reentry housing</a:t>
            </a:r>
          </a:p>
          <a:p>
            <a:pPr lvl="1"/>
            <a:r>
              <a:rPr lang="en-US" sz="2800" dirty="0"/>
              <a:t>E.g., Denver: </a:t>
            </a:r>
          </a:p>
          <a:p>
            <a:pPr lvl="2"/>
            <a:r>
              <a:rPr lang="en-US" sz="2400" dirty="0"/>
              <a:t>“In 2018, City Council increased the special sales tax for retail marijuana from 3.5% to 5.5%. This 2% increase dedicated marijuana tax revenue to affordable housing programs.” </a:t>
            </a:r>
          </a:p>
        </p:txBody>
      </p:sp>
      <p:sp>
        <p:nvSpPr>
          <p:cNvPr id="6" name="TextBox 5">
            <a:extLst>
              <a:ext uri="{FF2B5EF4-FFF2-40B4-BE49-F238E27FC236}">
                <a16:creationId xmlns:a16="http://schemas.microsoft.com/office/drawing/2014/main" id="{1D977E84-4CB7-577E-F809-65D91C97EA0D}"/>
              </a:ext>
            </a:extLst>
          </p:cNvPr>
          <p:cNvSpPr txBox="1"/>
          <p:nvPr/>
        </p:nvSpPr>
        <p:spPr>
          <a:xfrm>
            <a:off x="838200" y="6211669"/>
            <a:ext cx="8716347"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Source: </a:t>
            </a:r>
            <a:r>
              <a:rPr lang="en-US" dirty="0">
                <a:latin typeface="Arial" panose="020B0604020202020204" pitchFamily="34" charset="0"/>
                <a:cs typeface="Arial" panose="020B0604020202020204" pitchFamily="34" charset="0"/>
                <a:hlinkClick r:id="rId3"/>
              </a:rPr>
              <a:t>Denver County Marijuana Data and Statistics (2026)</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9547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EDC92-8B6D-A8D6-B54C-D88A45CC5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8791A3-A526-B37D-5BEA-ABE83238E861}"/>
              </a:ext>
            </a:extLst>
          </p:cNvPr>
          <p:cNvSpPr>
            <a:spLocks noGrp="1"/>
          </p:cNvSpPr>
          <p:nvPr>
            <p:ph type="title"/>
          </p:nvPr>
        </p:nvSpPr>
        <p:spPr/>
        <p:txBody>
          <a:bodyPr>
            <a:normAutofit fontScale="90000"/>
          </a:bodyPr>
          <a:lstStyle/>
          <a:p>
            <a:r>
              <a:rPr lang="en-US" sz="4800" b="1" dirty="0"/>
              <a:t>Revenue allocation for public priorities</a:t>
            </a:r>
          </a:p>
        </p:txBody>
      </p:sp>
      <p:sp>
        <p:nvSpPr>
          <p:cNvPr id="3" name="Content Placeholder 2">
            <a:extLst>
              <a:ext uri="{FF2B5EF4-FFF2-40B4-BE49-F238E27FC236}">
                <a16:creationId xmlns:a16="http://schemas.microsoft.com/office/drawing/2014/main" id="{9D8BBFD4-975A-0A9F-8578-E48C36AC3F60}"/>
              </a:ext>
            </a:extLst>
          </p:cNvPr>
          <p:cNvSpPr>
            <a:spLocks noGrp="1"/>
          </p:cNvSpPr>
          <p:nvPr>
            <p:ph idx="1"/>
          </p:nvPr>
        </p:nvSpPr>
        <p:spPr>
          <a:xfrm>
            <a:off x="838199" y="1825624"/>
            <a:ext cx="10219268" cy="4846109"/>
          </a:xfrm>
        </p:spPr>
        <p:txBody>
          <a:bodyPr>
            <a:normAutofit/>
          </a:bodyPr>
          <a:lstStyle/>
          <a:p>
            <a:r>
              <a:rPr lang="en-US" sz="3200" b="1" dirty="0">
                <a:solidFill>
                  <a:schemeClr val="tx1"/>
                </a:solidFill>
              </a:rPr>
              <a:t>Research</a:t>
            </a:r>
          </a:p>
          <a:p>
            <a:pPr lvl="1"/>
            <a:r>
              <a:rPr lang="en-US" sz="2800" dirty="0">
                <a:solidFill>
                  <a:schemeClr val="tx1"/>
                </a:solidFill>
              </a:rPr>
              <a:t>Even after rescheduling, federal funding for cannabis research restricted to medical </a:t>
            </a:r>
            <a:r>
              <a:rPr lang="en-US" sz="1800" dirty="0">
                <a:solidFill>
                  <a:schemeClr val="tx1"/>
                </a:solidFill>
              </a:rPr>
              <a:t>(</a:t>
            </a:r>
            <a:r>
              <a:rPr lang="en-US" sz="1800" dirty="0">
                <a:solidFill>
                  <a:schemeClr val="tx1"/>
                </a:solidFill>
                <a:hlinkClick r:id="rId3"/>
              </a:rPr>
              <a:t>https://www.congress.gov/crs-product/IF12715</a:t>
            </a:r>
            <a:r>
              <a:rPr lang="en-US" sz="1800" dirty="0">
                <a:solidFill>
                  <a:schemeClr val="tx1"/>
                </a:solidFill>
              </a:rPr>
              <a:t>)</a:t>
            </a:r>
          </a:p>
        </p:txBody>
      </p:sp>
      <p:pic>
        <p:nvPicPr>
          <p:cNvPr id="10" name="Picture 9">
            <a:extLst>
              <a:ext uri="{FF2B5EF4-FFF2-40B4-BE49-F238E27FC236}">
                <a16:creationId xmlns:a16="http://schemas.microsoft.com/office/drawing/2014/main" id="{9E0B8203-6C79-9783-4EAF-519DAE739448}"/>
              </a:ext>
            </a:extLst>
          </p:cNvPr>
          <p:cNvPicPr>
            <a:picLocks noChangeAspect="1"/>
          </p:cNvPicPr>
          <p:nvPr/>
        </p:nvPicPr>
        <p:blipFill>
          <a:blip r:embed="rId4"/>
          <a:srcRect t="75309"/>
          <a:stretch>
            <a:fillRect/>
          </a:stretch>
        </p:blipFill>
        <p:spPr>
          <a:xfrm>
            <a:off x="-301451" y="3208660"/>
            <a:ext cx="13338394" cy="4378324"/>
          </a:xfrm>
          <a:prstGeom prst="rect">
            <a:avLst/>
          </a:prstGeom>
        </p:spPr>
      </p:pic>
      <p:sp>
        <p:nvSpPr>
          <p:cNvPr id="12" name="TextBox 11">
            <a:extLst>
              <a:ext uri="{FF2B5EF4-FFF2-40B4-BE49-F238E27FC236}">
                <a16:creationId xmlns:a16="http://schemas.microsoft.com/office/drawing/2014/main" id="{97DFE3C7-F92C-97D9-13E0-26F504C34EC6}"/>
              </a:ext>
            </a:extLst>
          </p:cNvPr>
          <p:cNvSpPr txBox="1"/>
          <p:nvPr/>
        </p:nvSpPr>
        <p:spPr>
          <a:xfrm>
            <a:off x="838199" y="6401485"/>
            <a:ext cx="9612087" cy="584775"/>
          </a:xfrm>
          <a:prstGeom prst="rect">
            <a:avLst/>
          </a:prstGeom>
          <a:noFill/>
        </p:spPr>
        <p:txBody>
          <a:bodyPr wrap="square">
            <a:spAutoFit/>
          </a:bodyPr>
          <a:lstStyle/>
          <a:p>
            <a:r>
              <a:rPr lang="en-US" sz="1600" kern="1200" dirty="0">
                <a:solidFill>
                  <a:schemeClr val="tx1"/>
                </a:solidFill>
                <a:effectLst/>
                <a:latin typeface="Arial" panose="020B0604020202020204" pitchFamily="34" charset="0"/>
                <a:cs typeface="Arial" panose="020B0604020202020204" pitchFamily="34" charset="0"/>
              </a:rPr>
              <a:t>Balla et al. Journal of Cannabis Research </a:t>
            </a:r>
            <a:r>
              <a:rPr lang="en-US" sz="1600" kern="1200" dirty="0">
                <a:solidFill>
                  <a:schemeClr val="tx1"/>
                </a:solidFill>
                <a:effectLst/>
                <a:latin typeface="Arial" panose="020B0604020202020204" pitchFamily="34" charset="0"/>
                <a:cs typeface="Arial" panose="020B0604020202020204" pitchFamily="34" charset="0"/>
                <a:hlinkClick r:id="rId5"/>
              </a:rPr>
              <a:t>https://doi.org/10.1186/s42238-025-00264-0</a:t>
            </a:r>
            <a:r>
              <a:rPr lang="en-US" sz="1600" kern="1200" dirty="0">
                <a:solidFill>
                  <a:schemeClr val="tx1"/>
                </a:solidFill>
                <a:effectLst/>
                <a:latin typeface="Arial" panose="020B0604020202020204" pitchFamily="34" charset="0"/>
                <a:cs typeface="Arial" panose="020B0604020202020204" pitchFamily="34" charset="0"/>
              </a:rPr>
              <a:t> (2025) 7:15</a:t>
            </a: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8693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B8363-C3CB-D7ED-D5B8-83E9E12D40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73A006-BE6F-DCC2-5C9C-BC10AF4121DA}"/>
              </a:ext>
            </a:extLst>
          </p:cNvPr>
          <p:cNvSpPr>
            <a:spLocks noGrp="1"/>
          </p:cNvSpPr>
          <p:nvPr>
            <p:ph type="title"/>
          </p:nvPr>
        </p:nvSpPr>
        <p:spPr/>
        <p:txBody>
          <a:bodyPr>
            <a:normAutofit fontScale="90000"/>
          </a:bodyPr>
          <a:lstStyle/>
          <a:p>
            <a:r>
              <a:rPr lang="en-US" sz="4800" b="1" dirty="0"/>
              <a:t>Revenue allocation for public priorities</a:t>
            </a:r>
            <a:endParaRPr lang="en-US" sz="4800" b="1" dirty="0">
              <a:solidFill>
                <a:schemeClr val="tx1"/>
              </a:solidFill>
            </a:endParaRPr>
          </a:p>
        </p:txBody>
      </p:sp>
      <p:sp>
        <p:nvSpPr>
          <p:cNvPr id="3" name="Content Placeholder 2">
            <a:extLst>
              <a:ext uri="{FF2B5EF4-FFF2-40B4-BE49-F238E27FC236}">
                <a16:creationId xmlns:a16="http://schemas.microsoft.com/office/drawing/2014/main" id="{F0437FA1-4DF1-7F74-9743-EE7D8B009D6B}"/>
              </a:ext>
            </a:extLst>
          </p:cNvPr>
          <p:cNvSpPr>
            <a:spLocks noGrp="1"/>
          </p:cNvSpPr>
          <p:nvPr>
            <p:ph idx="1"/>
          </p:nvPr>
        </p:nvSpPr>
        <p:spPr>
          <a:xfrm>
            <a:off x="838198" y="1825624"/>
            <a:ext cx="10642601" cy="4846109"/>
          </a:xfrm>
        </p:spPr>
        <p:txBody>
          <a:bodyPr>
            <a:normAutofit/>
          </a:bodyPr>
          <a:lstStyle/>
          <a:p>
            <a:r>
              <a:rPr lang="en-US" sz="3200" b="1" dirty="0">
                <a:solidFill>
                  <a:schemeClr val="tx1"/>
                </a:solidFill>
              </a:rPr>
              <a:t>Research</a:t>
            </a:r>
          </a:p>
          <a:p>
            <a:pPr lvl="1"/>
            <a:r>
              <a:rPr lang="en-US" sz="2800" dirty="0">
                <a:solidFill>
                  <a:schemeClr val="tx1"/>
                </a:solidFill>
              </a:rPr>
              <a:t>Examples funded by Colorado</a:t>
            </a:r>
          </a:p>
          <a:p>
            <a:pPr lvl="2"/>
            <a:r>
              <a:rPr lang="en-US" sz="2200" dirty="0">
                <a:solidFill>
                  <a:schemeClr val="tx1"/>
                </a:solidFill>
              </a:rPr>
              <a:t>“Colorado Cannabis Research Consortium (C2RC): Research Program for the Management of Chronic Spine Pain and Reduction of Prescription Opioid Use”</a:t>
            </a:r>
          </a:p>
          <a:p>
            <a:pPr lvl="2"/>
            <a:r>
              <a:rPr lang="en-US" sz="2200" dirty="0">
                <a:solidFill>
                  <a:schemeClr val="tx1"/>
                </a:solidFill>
              </a:rPr>
              <a:t>“A Randomized, Double-Blind, Placebo-Controlled Efficacy and Safety Study of Cannabidiol (CBD) for the Treatment of Irritability in Children and Adolescents with Autism Spectrum Disorder (ASD)”</a:t>
            </a:r>
          </a:p>
          <a:p>
            <a:pPr lvl="2"/>
            <a:r>
              <a:rPr lang="en-US" sz="2200" dirty="0">
                <a:solidFill>
                  <a:schemeClr val="tx1"/>
                </a:solidFill>
              </a:rPr>
              <a:t>“</a:t>
            </a:r>
            <a:r>
              <a:rPr lang="en-US" sz="2200" dirty="0"/>
              <a:t>The Long-Term, Prospective, Therapeutic Impact of Cannabis on Post-Traumatic Stress Disorder</a:t>
            </a:r>
            <a:r>
              <a:rPr lang="en-US" sz="2200" dirty="0">
                <a:solidFill>
                  <a:schemeClr val="tx1"/>
                </a:solidFill>
              </a:rPr>
              <a:t>”</a:t>
            </a:r>
          </a:p>
          <a:p>
            <a:pPr lvl="2"/>
            <a:r>
              <a:rPr lang="en-US" sz="2200" dirty="0">
                <a:solidFill>
                  <a:schemeClr val="tx1"/>
                </a:solidFill>
              </a:rPr>
              <a:t>Rigorous research on epilepsy, PTSD, pain, sleep, health impacts, more</a:t>
            </a:r>
          </a:p>
          <a:p>
            <a:pPr marL="1828800" lvl="4" indent="0">
              <a:buNone/>
            </a:pPr>
            <a:endParaRPr lang="en-US" sz="2000" b="1" dirty="0"/>
          </a:p>
        </p:txBody>
      </p:sp>
      <p:sp>
        <p:nvSpPr>
          <p:cNvPr id="5" name="TextBox 4">
            <a:extLst>
              <a:ext uri="{FF2B5EF4-FFF2-40B4-BE49-F238E27FC236}">
                <a16:creationId xmlns:a16="http://schemas.microsoft.com/office/drawing/2014/main" id="{CC0812CA-8BA2-958A-32A6-FADAC0A574BC}"/>
              </a:ext>
            </a:extLst>
          </p:cNvPr>
          <p:cNvSpPr txBox="1"/>
          <p:nvPr/>
        </p:nvSpPr>
        <p:spPr>
          <a:xfrm>
            <a:off x="711201" y="6000002"/>
            <a:ext cx="8600750"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Source: </a:t>
            </a:r>
            <a:r>
              <a:rPr lang="en-US" dirty="0">
                <a:latin typeface="Arial" panose="020B0604020202020204" pitchFamily="34" charset="0"/>
                <a:cs typeface="Arial" panose="020B0604020202020204" pitchFamily="34" charset="0"/>
                <a:hlinkClick r:id="rId3"/>
              </a:rPr>
              <a:t>Colorado Dept. of Public Health &amp; Environment, press release (2025)</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9374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37D47-A2CA-79B6-01C9-28598F540B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CD750-7EDD-C017-71EA-3C394D0CBBE9}"/>
              </a:ext>
            </a:extLst>
          </p:cNvPr>
          <p:cNvSpPr>
            <a:spLocks noGrp="1"/>
          </p:cNvSpPr>
          <p:nvPr>
            <p:ph type="title"/>
          </p:nvPr>
        </p:nvSpPr>
        <p:spPr/>
        <p:txBody>
          <a:bodyPr>
            <a:normAutofit fontScale="90000"/>
          </a:bodyPr>
          <a:lstStyle/>
          <a:p>
            <a:r>
              <a:rPr lang="en-US" sz="4800" b="1" dirty="0"/>
              <a:t>Revenue allocation for public priorities</a:t>
            </a:r>
          </a:p>
        </p:txBody>
      </p:sp>
      <p:sp>
        <p:nvSpPr>
          <p:cNvPr id="3" name="Content Placeholder 2">
            <a:extLst>
              <a:ext uri="{FF2B5EF4-FFF2-40B4-BE49-F238E27FC236}">
                <a16:creationId xmlns:a16="http://schemas.microsoft.com/office/drawing/2014/main" id="{1E97CC92-FC6A-6550-CFF6-DAF9D6743622}"/>
              </a:ext>
            </a:extLst>
          </p:cNvPr>
          <p:cNvSpPr>
            <a:spLocks noGrp="1"/>
          </p:cNvSpPr>
          <p:nvPr>
            <p:ph idx="1"/>
          </p:nvPr>
        </p:nvSpPr>
        <p:spPr>
          <a:xfrm>
            <a:off x="838198" y="1825624"/>
            <a:ext cx="10642601" cy="4846109"/>
          </a:xfrm>
        </p:spPr>
        <p:txBody>
          <a:bodyPr>
            <a:normAutofit/>
          </a:bodyPr>
          <a:lstStyle/>
          <a:p>
            <a:r>
              <a:rPr lang="en-US" sz="3200" b="1" dirty="0">
                <a:solidFill>
                  <a:schemeClr val="tx1"/>
                </a:solidFill>
              </a:rPr>
              <a:t>Research</a:t>
            </a:r>
          </a:p>
          <a:p>
            <a:pPr lvl="1"/>
            <a:r>
              <a:rPr lang="en-US" sz="2800" dirty="0">
                <a:solidFill>
                  <a:schemeClr val="tx1"/>
                </a:solidFill>
              </a:rPr>
              <a:t>PA has research model for medical marijuana</a:t>
            </a:r>
          </a:p>
          <a:p>
            <a:pPr lvl="2"/>
            <a:r>
              <a:rPr lang="en-US" sz="2200" dirty="0">
                <a:solidFill>
                  <a:schemeClr val="tx1"/>
                </a:solidFill>
              </a:rPr>
              <a:t>10 </a:t>
            </a:r>
            <a:r>
              <a:rPr lang="en-US" sz="2200" dirty="0"/>
              <a:t>Certified Medical Marijuana Academic Clinical Research Centers</a:t>
            </a:r>
          </a:p>
          <a:p>
            <a:pPr lvl="3"/>
            <a:r>
              <a:rPr lang="en-US" sz="2000" dirty="0"/>
              <a:t>Hershey, Pittsburgh, Erie, Scranton, Philadelphia</a:t>
            </a:r>
          </a:p>
          <a:p>
            <a:pPr lvl="2"/>
            <a:r>
              <a:rPr lang="en-US" sz="2200" dirty="0"/>
              <a:t>50 funded research studies, e.g.:</a:t>
            </a:r>
          </a:p>
          <a:p>
            <a:pPr lvl="3"/>
            <a:r>
              <a:rPr lang="en-US" sz="2000" u="sng" dirty="0">
                <a:solidFill>
                  <a:schemeClr val="tx1"/>
                </a:solidFill>
                <a:hlinkClick r:id="rId3"/>
              </a:rPr>
              <a:t>Cannabis and Cannabis Derivatives for Abdominal Pain Management in Inflammatory Bowel Disease</a:t>
            </a:r>
            <a:r>
              <a:rPr lang="en-US" sz="2000" dirty="0"/>
              <a:t> </a:t>
            </a:r>
          </a:p>
          <a:p>
            <a:pPr lvl="3"/>
            <a:r>
              <a:rPr lang="en-US" sz="2000" u="sng" dirty="0">
                <a:solidFill>
                  <a:schemeClr val="tx1"/>
                </a:solidFill>
                <a:hlinkClick r:id="rId4"/>
              </a:rPr>
              <a:t>Motivation and experiences of individuals with opioid use disorder and chronic pain using medical cannabis for 12 months</a:t>
            </a:r>
            <a:r>
              <a:rPr lang="en-US" sz="2000" dirty="0"/>
              <a:t> </a:t>
            </a:r>
          </a:p>
          <a:p>
            <a:pPr lvl="3"/>
            <a:r>
              <a:rPr lang="en-US" sz="2000" u="sng" dirty="0">
                <a:solidFill>
                  <a:schemeClr val="tx1"/>
                </a:solidFill>
                <a:hlinkClick r:id="rId5"/>
              </a:rPr>
              <a:t>Anxiety severity and prescription medication utilization in first-time medical marijuana users</a:t>
            </a:r>
            <a:r>
              <a:rPr lang="en-US" sz="2000" dirty="0"/>
              <a:t> </a:t>
            </a:r>
            <a:br>
              <a:rPr lang="en-US" dirty="0"/>
            </a:br>
            <a:endParaRPr lang="en-US" sz="2200" dirty="0">
              <a:solidFill>
                <a:schemeClr val="tx1"/>
              </a:solidFill>
            </a:endParaRPr>
          </a:p>
        </p:txBody>
      </p:sp>
      <p:sp>
        <p:nvSpPr>
          <p:cNvPr id="5" name="TextBox 4">
            <a:extLst>
              <a:ext uri="{FF2B5EF4-FFF2-40B4-BE49-F238E27FC236}">
                <a16:creationId xmlns:a16="http://schemas.microsoft.com/office/drawing/2014/main" id="{C93B6BFF-AA74-2BA0-BD63-F2DC5D323FD8}"/>
              </a:ext>
            </a:extLst>
          </p:cNvPr>
          <p:cNvSpPr txBox="1"/>
          <p:nvPr/>
        </p:nvSpPr>
        <p:spPr>
          <a:xfrm>
            <a:off x="711200" y="6160338"/>
            <a:ext cx="8582089" cy="369332"/>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Source: </a:t>
            </a:r>
            <a:r>
              <a:rPr lang="en-US" dirty="0">
                <a:latin typeface="Arial" panose="020B0604020202020204" pitchFamily="34" charset="0"/>
                <a:cs typeface="Arial" panose="020B0604020202020204" pitchFamily="34" charset="0"/>
                <a:hlinkClick r:id="rId6"/>
              </a:rPr>
              <a:t>PA Department of Health, Medical Marijuana Clinical Research Program</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8199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EB555-4B58-4BB1-39C5-1FA2E4BEAE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C1E5EC-3AC1-0899-958E-40C24217153D}"/>
              </a:ext>
            </a:extLst>
          </p:cNvPr>
          <p:cNvSpPr>
            <a:spLocks noGrp="1"/>
          </p:cNvSpPr>
          <p:nvPr>
            <p:ph type="title"/>
          </p:nvPr>
        </p:nvSpPr>
        <p:spPr/>
        <p:txBody>
          <a:bodyPr>
            <a:normAutofit/>
          </a:bodyPr>
          <a:lstStyle/>
          <a:p>
            <a:r>
              <a:rPr lang="en-US" sz="4800" b="1" dirty="0"/>
              <a:t>Prevention: Three Critical Issues</a:t>
            </a:r>
          </a:p>
        </p:txBody>
      </p:sp>
      <p:sp>
        <p:nvSpPr>
          <p:cNvPr id="3" name="Content Placeholder 2">
            <a:extLst>
              <a:ext uri="{FF2B5EF4-FFF2-40B4-BE49-F238E27FC236}">
                <a16:creationId xmlns:a16="http://schemas.microsoft.com/office/drawing/2014/main" id="{5A783BD1-8079-0D4A-312C-B1EB01732581}"/>
              </a:ext>
            </a:extLst>
          </p:cNvPr>
          <p:cNvSpPr>
            <a:spLocks noGrp="1"/>
          </p:cNvSpPr>
          <p:nvPr>
            <p:ph idx="1"/>
          </p:nvPr>
        </p:nvSpPr>
        <p:spPr>
          <a:xfrm>
            <a:off x="838198" y="1825625"/>
            <a:ext cx="11067663" cy="4482584"/>
          </a:xfrm>
        </p:spPr>
        <p:txBody>
          <a:bodyPr>
            <a:normAutofit/>
          </a:bodyPr>
          <a:lstStyle/>
          <a:p>
            <a:r>
              <a:rPr lang="en-US" sz="3200" b="1" dirty="0"/>
              <a:t>Cash-intensive operations and banking access </a:t>
            </a:r>
          </a:p>
          <a:p>
            <a:pPr lvl="1"/>
            <a:r>
              <a:rPr lang="en-US" dirty="0"/>
              <a:t>Federally insured banks and major credit-card networks restrictions</a:t>
            </a:r>
            <a:endParaRPr lang="en-US" sz="2800" dirty="0"/>
          </a:p>
          <a:p>
            <a:pPr lvl="1"/>
            <a:r>
              <a:rPr lang="en-US" dirty="0"/>
              <a:t>Risk of burglary and robbery</a:t>
            </a:r>
          </a:p>
          <a:p>
            <a:pPr lvl="2"/>
            <a:r>
              <a:rPr lang="en-US" dirty="0"/>
              <a:t>Mandate cash-security standards; helps create jobs for veterans</a:t>
            </a:r>
          </a:p>
          <a:p>
            <a:pPr lvl="1"/>
            <a:r>
              <a:rPr lang="en-US" dirty="0"/>
              <a:t>State-chartered credit unions serve licensed operators in many states</a:t>
            </a:r>
            <a:r>
              <a:rPr lang="en-US" sz="2800" dirty="0"/>
              <a:t> </a:t>
            </a:r>
          </a:p>
          <a:p>
            <a:pPr marL="914400" lvl="2" indent="0">
              <a:buNone/>
            </a:pPr>
            <a:r>
              <a:rPr lang="en-US" dirty="0"/>
              <a:t>e.g., PA medical marijuana businesses work with Colorado's Safe Harbor Financial</a:t>
            </a:r>
          </a:p>
          <a:p>
            <a:pPr lvl="1"/>
            <a:r>
              <a:rPr lang="en-US" dirty="0"/>
              <a:t>Act 108 of 2022 good start; Colorado goes further</a:t>
            </a:r>
          </a:p>
          <a:p>
            <a:pPr lvl="2"/>
            <a:r>
              <a:rPr lang="en-US" dirty="0"/>
              <a:t>Permission vs. TA</a:t>
            </a:r>
          </a:p>
          <a:p>
            <a:pPr lvl="2"/>
            <a:r>
              <a:rPr lang="en-US" dirty="0"/>
              <a:t>Colorado Division of Banking: "Roadmap to Cannabis Banking”: TA for state-chartered banks and credit unions to serve cannabis businesses</a:t>
            </a:r>
            <a:r>
              <a:rPr lang="en-US" sz="2200" dirty="0"/>
              <a:t> </a:t>
            </a:r>
          </a:p>
          <a:p>
            <a:pPr lvl="2"/>
            <a:endParaRPr lang="en-US" b="1" dirty="0"/>
          </a:p>
        </p:txBody>
      </p:sp>
      <p:sp>
        <p:nvSpPr>
          <p:cNvPr id="5" name="TextBox 4">
            <a:extLst>
              <a:ext uri="{FF2B5EF4-FFF2-40B4-BE49-F238E27FC236}">
                <a16:creationId xmlns:a16="http://schemas.microsoft.com/office/drawing/2014/main" id="{00F32E03-4B59-8EF6-3E02-295E99EF4791}"/>
              </a:ext>
            </a:extLst>
          </p:cNvPr>
          <p:cNvSpPr txBox="1"/>
          <p:nvPr/>
        </p:nvSpPr>
        <p:spPr>
          <a:xfrm>
            <a:off x="711201" y="6308209"/>
            <a:ext cx="8843346" cy="369332"/>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Source: </a:t>
            </a:r>
            <a:r>
              <a:rPr lang="en-US" dirty="0">
                <a:latin typeface="Arial" panose="020B0604020202020204" pitchFamily="34" charset="0"/>
                <a:cs typeface="Arial" panose="020B0604020202020204" pitchFamily="34" charset="0"/>
                <a:hlinkClick r:id="rId3"/>
              </a:rPr>
              <a:t>Colorado Division of Banking, “Roadmap to Cannabis Banking” (2020)</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6246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67C2B-9DD5-06F6-B070-F5C9FE56C3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81221B-6337-55A0-88AB-2955C8237F72}"/>
              </a:ext>
            </a:extLst>
          </p:cNvPr>
          <p:cNvSpPr>
            <a:spLocks noGrp="1"/>
          </p:cNvSpPr>
          <p:nvPr>
            <p:ph type="title"/>
          </p:nvPr>
        </p:nvSpPr>
        <p:spPr/>
        <p:txBody>
          <a:bodyPr>
            <a:normAutofit/>
          </a:bodyPr>
          <a:lstStyle/>
          <a:p>
            <a:r>
              <a:rPr lang="en-US" sz="4800" b="1" dirty="0"/>
              <a:t>Prevention: Three Critical Issues</a:t>
            </a:r>
          </a:p>
        </p:txBody>
      </p:sp>
      <p:sp>
        <p:nvSpPr>
          <p:cNvPr id="3" name="Content Placeholder 2">
            <a:extLst>
              <a:ext uri="{FF2B5EF4-FFF2-40B4-BE49-F238E27FC236}">
                <a16:creationId xmlns:a16="http://schemas.microsoft.com/office/drawing/2014/main" id="{C92795F2-7D6F-F49B-9C5E-628A625285ED}"/>
              </a:ext>
            </a:extLst>
          </p:cNvPr>
          <p:cNvSpPr>
            <a:spLocks noGrp="1"/>
          </p:cNvSpPr>
          <p:nvPr>
            <p:ph idx="1"/>
          </p:nvPr>
        </p:nvSpPr>
        <p:spPr>
          <a:xfrm>
            <a:off x="838198" y="1825624"/>
            <a:ext cx="10896602" cy="4846109"/>
          </a:xfrm>
        </p:spPr>
        <p:txBody>
          <a:bodyPr>
            <a:normAutofit/>
          </a:bodyPr>
          <a:lstStyle/>
          <a:p>
            <a:r>
              <a:rPr lang="en-US" sz="3200" b="1" dirty="0">
                <a:solidFill>
                  <a:schemeClr val="tx1"/>
                </a:solidFill>
              </a:rPr>
              <a:t>Consumer data protection</a:t>
            </a:r>
          </a:p>
          <a:p>
            <a:pPr lvl="1"/>
            <a:r>
              <a:rPr lang="en-US" sz="2800" dirty="0">
                <a:solidFill>
                  <a:schemeClr val="tx1"/>
                </a:solidFill>
              </a:rPr>
              <a:t>Unique from medical marijuana data, which is statutorily protected by Department of Health </a:t>
            </a:r>
          </a:p>
          <a:p>
            <a:pPr lvl="1"/>
            <a:r>
              <a:rPr lang="en-US" sz="2800" dirty="0">
                <a:solidFill>
                  <a:schemeClr val="tx1"/>
                </a:solidFill>
              </a:rPr>
              <a:t>Need protections for point-of-sale systems</a:t>
            </a:r>
          </a:p>
          <a:p>
            <a:pPr lvl="2"/>
            <a:r>
              <a:rPr lang="en-US" dirty="0">
                <a:solidFill>
                  <a:schemeClr val="tx1"/>
                </a:solidFill>
              </a:rPr>
              <a:t>Examples of breaches of private vendor POS system:</a:t>
            </a:r>
          </a:p>
          <a:p>
            <a:pPr lvl="3"/>
            <a:r>
              <a:rPr lang="en-US" sz="2200" dirty="0">
                <a:solidFill>
                  <a:schemeClr val="tx1"/>
                </a:solidFill>
              </a:rPr>
              <a:t>2016 and 2017 (2x), MJ Freeway, individual level info, system offline</a:t>
            </a:r>
          </a:p>
          <a:p>
            <a:pPr lvl="3"/>
            <a:r>
              <a:rPr lang="en-US" sz="2200" dirty="0">
                <a:solidFill>
                  <a:schemeClr val="tx1"/>
                </a:solidFill>
              </a:rPr>
              <a:t>2020, </a:t>
            </a:r>
            <a:r>
              <a:rPr lang="en-US" sz="2200" dirty="0" err="1">
                <a:solidFill>
                  <a:schemeClr val="tx1"/>
                </a:solidFill>
              </a:rPr>
              <a:t>THSuite</a:t>
            </a:r>
            <a:r>
              <a:rPr lang="en-US" sz="2200" dirty="0">
                <a:solidFill>
                  <a:schemeClr val="tx1"/>
                </a:solidFill>
              </a:rPr>
              <a:t>, 85,000 files with full names, DOBs, signatures, etc.</a:t>
            </a:r>
          </a:p>
          <a:p>
            <a:pPr lvl="2"/>
            <a:r>
              <a:rPr lang="en-US" dirty="0">
                <a:solidFill>
                  <a:schemeClr val="tx1"/>
                </a:solidFill>
              </a:rPr>
              <a:t>Structural issue: forced to work with emergent vendors</a:t>
            </a:r>
          </a:p>
          <a:p>
            <a:pPr lvl="1"/>
            <a:r>
              <a:rPr lang="en-US" dirty="0">
                <a:solidFill>
                  <a:schemeClr val="tx1"/>
                </a:solidFill>
              </a:rPr>
              <a:t>Data retention, sharing, selling beyond what compliance requires </a:t>
            </a:r>
          </a:p>
          <a:p>
            <a:pPr lvl="2"/>
            <a:r>
              <a:rPr lang="en-US" dirty="0">
                <a:solidFill>
                  <a:schemeClr val="tx1"/>
                </a:solidFill>
              </a:rPr>
              <a:t>Specific statues in Oregon, Alaska, and Colorado vs. general consumer protections</a:t>
            </a:r>
          </a:p>
          <a:p>
            <a:pPr lvl="1"/>
            <a:endParaRPr lang="en-US" dirty="0">
              <a:solidFill>
                <a:schemeClr val="tx1"/>
              </a:solidFill>
            </a:endParaRPr>
          </a:p>
          <a:p>
            <a:pPr marL="457200" lvl="1" indent="0">
              <a:buNone/>
            </a:pPr>
            <a:endParaRPr lang="en-US" sz="2800" b="1" dirty="0">
              <a:solidFill>
                <a:schemeClr val="tx1"/>
              </a:solidFill>
            </a:endParaRPr>
          </a:p>
          <a:p>
            <a:pPr lvl="3"/>
            <a:endParaRPr lang="en-US" sz="2200" b="1" dirty="0">
              <a:solidFill>
                <a:schemeClr val="tx1"/>
              </a:solidFill>
            </a:endParaRPr>
          </a:p>
          <a:p>
            <a:pPr lvl="3"/>
            <a:endParaRPr lang="en-US" sz="2200" b="1" dirty="0">
              <a:solidFill>
                <a:schemeClr val="tx1"/>
              </a:solidFill>
            </a:endParaRPr>
          </a:p>
        </p:txBody>
      </p:sp>
    </p:spTree>
    <p:extLst>
      <p:ext uri="{BB962C8B-B14F-4D97-AF65-F5344CB8AC3E}">
        <p14:creationId xmlns:p14="http://schemas.microsoft.com/office/powerpoint/2010/main" val="1812063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D754A-D236-AD9E-B4FB-968D33541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D6089-3726-54A7-B62A-6F163B4CCEE4}"/>
              </a:ext>
            </a:extLst>
          </p:cNvPr>
          <p:cNvSpPr>
            <a:spLocks noGrp="1"/>
          </p:cNvSpPr>
          <p:nvPr>
            <p:ph type="title"/>
          </p:nvPr>
        </p:nvSpPr>
        <p:spPr/>
        <p:txBody>
          <a:bodyPr>
            <a:normAutofit/>
          </a:bodyPr>
          <a:lstStyle/>
          <a:p>
            <a:r>
              <a:rPr lang="en-US" sz="4800" b="1" dirty="0"/>
              <a:t>Outline</a:t>
            </a:r>
          </a:p>
        </p:txBody>
      </p:sp>
      <p:sp>
        <p:nvSpPr>
          <p:cNvPr id="3" name="Content Placeholder 2">
            <a:extLst>
              <a:ext uri="{FF2B5EF4-FFF2-40B4-BE49-F238E27FC236}">
                <a16:creationId xmlns:a16="http://schemas.microsoft.com/office/drawing/2014/main" id="{CBFDEDD0-EA1E-6DA1-1400-85BB3F8C62BE}"/>
              </a:ext>
            </a:extLst>
          </p:cNvPr>
          <p:cNvSpPr>
            <a:spLocks noGrp="1"/>
          </p:cNvSpPr>
          <p:nvPr>
            <p:ph idx="1"/>
          </p:nvPr>
        </p:nvSpPr>
        <p:spPr>
          <a:xfrm>
            <a:off x="838200" y="1825624"/>
            <a:ext cx="11049000" cy="4552597"/>
          </a:xfrm>
        </p:spPr>
        <p:txBody>
          <a:bodyPr>
            <a:normAutofit fontScale="92500" lnSpcReduction="10000"/>
          </a:bodyPr>
          <a:lstStyle/>
          <a:p>
            <a:r>
              <a:rPr lang="en-US" sz="3600" b="1" dirty="0"/>
              <a:t>Local Context</a:t>
            </a:r>
          </a:p>
          <a:p>
            <a:r>
              <a:rPr lang="en-US" sz="3600" b="1" dirty="0"/>
              <a:t>Learning From Other States</a:t>
            </a:r>
          </a:p>
          <a:p>
            <a:pPr lvl="1"/>
            <a:r>
              <a:rPr lang="en-US" sz="3200" dirty="0"/>
              <a:t>Criminal Justice Impact</a:t>
            </a:r>
          </a:p>
          <a:p>
            <a:pPr lvl="1"/>
            <a:r>
              <a:rPr lang="en-US" sz="3200" dirty="0"/>
              <a:t>Safety Impact</a:t>
            </a:r>
          </a:p>
          <a:p>
            <a:pPr lvl="1"/>
            <a:r>
              <a:rPr lang="en-US" sz="3200" dirty="0"/>
              <a:t>Economic Impact</a:t>
            </a:r>
          </a:p>
          <a:p>
            <a:r>
              <a:rPr lang="en-US" sz="3600" b="1" dirty="0"/>
              <a:t>Prevention: Three Critical Issues</a:t>
            </a:r>
          </a:p>
          <a:p>
            <a:pPr lvl="1"/>
            <a:r>
              <a:rPr lang="en-US" sz="3200" dirty="0"/>
              <a:t>Revenue allocation</a:t>
            </a:r>
          </a:p>
          <a:p>
            <a:pPr lvl="2"/>
            <a:r>
              <a:rPr lang="en-US" sz="2800" dirty="0"/>
              <a:t>Schools, transportation, housing, research</a:t>
            </a:r>
          </a:p>
          <a:p>
            <a:pPr lvl="1"/>
            <a:r>
              <a:rPr lang="en-US" sz="3200" dirty="0"/>
              <a:t>Cash flow</a:t>
            </a:r>
          </a:p>
          <a:p>
            <a:pPr lvl="1"/>
            <a:r>
              <a:rPr lang="en-US" sz="3200" dirty="0"/>
              <a:t>Consumer data</a:t>
            </a:r>
          </a:p>
        </p:txBody>
      </p:sp>
    </p:spTree>
    <p:extLst>
      <p:ext uri="{BB962C8B-B14F-4D97-AF65-F5344CB8AC3E}">
        <p14:creationId xmlns:p14="http://schemas.microsoft.com/office/powerpoint/2010/main" val="3404419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208CE-6EB8-F073-005D-D5DADCBE21D8}"/>
              </a:ext>
            </a:extLst>
          </p:cNvPr>
          <p:cNvSpPr>
            <a:spLocks noGrp="1"/>
          </p:cNvSpPr>
          <p:nvPr>
            <p:ph type="ctrTitle"/>
          </p:nvPr>
        </p:nvSpPr>
        <p:spPr>
          <a:xfrm>
            <a:off x="1524000" y="351398"/>
            <a:ext cx="9144000" cy="2387600"/>
          </a:xfrm>
        </p:spPr>
        <p:txBody>
          <a:bodyPr/>
          <a:lstStyle/>
          <a:p>
            <a:r>
              <a:rPr lang="en-US">
                <a:latin typeface="Arial"/>
                <a:cs typeface="Arial"/>
              </a:rPr>
              <a:t>Thank You! </a:t>
            </a:r>
            <a:endParaRPr lang="en-US"/>
          </a:p>
        </p:txBody>
      </p:sp>
      <p:sp>
        <p:nvSpPr>
          <p:cNvPr id="3" name="Subtitle 2">
            <a:extLst>
              <a:ext uri="{FF2B5EF4-FFF2-40B4-BE49-F238E27FC236}">
                <a16:creationId xmlns:a16="http://schemas.microsoft.com/office/drawing/2014/main" id="{AB6A448F-131D-3C36-9119-A1458CF9419D}"/>
              </a:ext>
            </a:extLst>
          </p:cNvPr>
          <p:cNvSpPr>
            <a:spLocks noGrp="1"/>
          </p:cNvSpPr>
          <p:nvPr>
            <p:ph type="subTitle" idx="1"/>
          </p:nvPr>
        </p:nvSpPr>
        <p:spPr>
          <a:xfrm>
            <a:off x="1524000" y="4940066"/>
            <a:ext cx="9144000" cy="1655762"/>
          </a:xfrm>
        </p:spPr>
        <p:txBody>
          <a:bodyPr vert="horz" lIns="91440" tIns="45720" rIns="91440" bIns="45720" rtlCol="0" anchor="t">
            <a:normAutofit/>
          </a:bodyPr>
          <a:lstStyle/>
          <a:p>
            <a:r>
              <a:rPr lang="en-US" sz="2800" b="1" dirty="0">
                <a:latin typeface="Arial"/>
                <a:cs typeface="Arial"/>
                <a:hlinkClick r:id="rId3"/>
              </a:rPr>
              <a:t>Oren.Gur@Phila.Gov</a:t>
            </a:r>
            <a:endParaRPr lang="en-US" sz="2800" b="1" dirty="0"/>
          </a:p>
        </p:txBody>
      </p:sp>
      <p:sp>
        <p:nvSpPr>
          <p:cNvPr id="4" name="Slide Number Placeholder 3">
            <a:extLst>
              <a:ext uri="{FF2B5EF4-FFF2-40B4-BE49-F238E27FC236}">
                <a16:creationId xmlns:a16="http://schemas.microsoft.com/office/drawing/2014/main" id="{98F33318-5CE6-2ABA-D16E-B5D6DB570F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68FED2A-4F0C-54B7-635B-6849152ED011}"/>
              </a:ext>
            </a:extLst>
          </p:cNvPr>
          <p:cNvSpPr txBox="1"/>
          <p:nvPr/>
        </p:nvSpPr>
        <p:spPr>
          <a:xfrm>
            <a:off x="3016068" y="3428905"/>
            <a:ext cx="6159863" cy="1415772"/>
          </a:xfrm>
          <a:prstGeom prst="rect">
            <a:avLst/>
          </a:prstGeom>
          <a:noFill/>
        </p:spPr>
        <p:txBody>
          <a:bodyPr wrap="square">
            <a:spAutoFit/>
          </a:bodyPr>
          <a:lstStyle/>
          <a:p>
            <a:pPr algn="ctr"/>
            <a:r>
              <a:rPr lang="en-US" sz="3200" b="1" dirty="0">
                <a:solidFill>
                  <a:srgbClr val="F15A22"/>
                </a:solidFill>
                <a:latin typeface="Arial"/>
                <a:cs typeface="Arial"/>
              </a:rPr>
              <a:t>Oren M. Gur, Ph.D.</a:t>
            </a:r>
          </a:p>
          <a:p>
            <a:pPr algn="ctr"/>
            <a:r>
              <a:rPr lang="en-US" sz="1800" b="1" dirty="0">
                <a:solidFill>
                  <a:srgbClr val="F15A22"/>
                </a:solidFill>
                <a:latin typeface="Arial"/>
                <a:cs typeface="Arial"/>
              </a:rPr>
              <a:t>Director of DATA Lab &amp; Research, Policy Advisor</a:t>
            </a:r>
          </a:p>
          <a:p>
            <a:pPr algn="ctr"/>
            <a:r>
              <a:rPr lang="en-US" sz="1800" b="1" dirty="0">
                <a:solidFill>
                  <a:srgbClr val="F15A22"/>
                </a:solidFill>
                <a:latin typeface="Arial"/>
                <a:cs typeface="Arial"/>
              </a:rPr>
              <a:t>District Attorney’s Transparency Analytics (DATA) Lab</a:t>
            </a:r>
          </a:p>
          <a:p>
            <a:pPr algn="ctr"/>
            <a:r>
              <a:rPr lang="en-US" sz="1800" b="1" dirty="0">
                <a:solidFill>
                  <a:srgbClr val="F15A22"/>
                </a:solidFill>
                <a:latin typeface="Arial"/>
                <a:cs typeface="Arial"/>
              </a:rPr>
              <a:t>Philadelphia District Attorney’s Office</a:t>
            </a:r>
          </a:p>
        </p:txBody>
      </p:sp>
    </p:spTree>
    <p:extLst>
      <p:ext uri="{BB962C8B-B14F-4D97-AF65-F5344CB8AC3E}">
        <p14:creationId xmlns:p14="http://schemas.microsoft.com/office/powerpoint/2010/main" val="3829250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0D983-7E6C-5C64-F790-59FC543DB52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B8F2E5-7DB0-2387-10E8-C6952805A4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1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1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7" name="Subtitle 6">
            <a:extLst>
              <a:ext uri="{FF2B5EF4-FFF2-40B4-BE49-F238E27FC236}">
                <a16:creationId xmlns:a16="http://schemas.microsoft.com/office/drawing/2014/main" id="{061CFEC5-316A-62BF-F310-660B28658E10}"/>
              </a:ext>
            </a:extLst>
          </p:cNvPr>
          <p:cNvSpPr>
            <a:spLocks noGrp="1"/>
          </p:cNvSpPr>
          <p:nvPr>
            <p:ph type="subTitle" idx="1"/>
          </p:nvPr>
        </p:nvSpPr>
        <p:spPr/>
        <p:txBody>
          <a:bodyPr/>
          <a:lstStyle/>
          <a:p>
            <a:r>
              <a:rPr lang="en-US" dirty="0"/>
              <a:t>Extra slide(s)</a:t>
            </a:r>
          </a:p>
        </p:txBody>
      </p:sp>
    </p:spTree>
    <p:extLst>
      <p:ext uri="{BB962C8B-B14F-4D97-AF65-F5344CB8AC3E}">
        <p14:creationId xmlns:p14="http://schemas.microsoft.com/office/powerpoint/2010/main" val="2547802933"/>
      </p:ext>
    </p:extLst>
  </p:cSld>
  <p:clrMapOvr>
    <a:masterClrMapping/>
  </p:clrMapOvr>
</p:sld>
</file>

<file path=ppt/theme/theme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7bc7ccd-3aa0-4cb6-bb47-6299179ea012">
      <UserInfo>
        <DisplayName>Wes Weaver</DisplayName>
        <AccountId>18</AccountId>
        <AccountType/>
      </UserInfo>
      <UserInfo>
        <DisplayName>Oren Gur</DisplayName>
        <AccountId>14</AccountId>
        <AccountType/>
      </UserInfo>
      <UserInfo>
        <DisplayName>Christina Hasaan</DisplayName>
        <AccountId>5560</AccountId>
        <AccountType/>
      </UserInfo>
    </SharedWithUsers>
    <lcf76f155ced4ddcb4097134ff3c332f xmlns="051b2f26-844b-4f88-b297-5dcbaa7776eb">
      <Terms xmlns="http://schemas.microsoft.com/office/infopath/2007/PartnerControls"/>
    </lcf76f155ced4ddcb4097134ff3c332f>
    <TaxCatchAll xmlns="c7bc7ccd-3aa0-4cb6-bb47-6299179ea01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3937E03EDB50F40BFA4D0E9DEA0DB08" ma:contentTypeVersion="14" ma:contentTypeDescription="Create a new document." ma:contentTypeScope="" ma:versionID="f43698ea1df991329cc5c7bed5e41313">
  <xsd:schema xmlns:xsd="http://www.w3.org/2001/XMLSchema" xmlns:xs="http://www.w3.org/2001/XMLSchema" xmlns:p="http://schemas.microsoft.com/office/2006/metadata/properties" xmlns:ns2="051b2f26-844b-4f88-b297-5dcbaa7776eb" xmlns:ns3="c7bc7ccd-3aa0-4cb6-bb47-6299179ea012" targetNamespace="http://schemas.microsoft.com/office/2006/metadata/properties" ma:root="true" ma:fieldsID="52293a5b94d61a9dad43a31022d7a20e" ns2:_="" ns3:_="">
    <xsd:import namespace="051b2f26-844b-4f88-b297-5dcbaa7776eb"/>
    <xsd:import namespace="c7bc7ccd-3aa0-4cb6-bb47-6299179ea01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1b2f26-844b-4f88-b297-5dcbaa7776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9eb18d0-8512-43c1-978b-efa5dabb071a"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bc7ccd-3aa0-4cb6-bb47-6299179ea01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e7a76784-cf2c-447b-b92c-36d95a67d317}" ma:internalName="TaxCatchAll" ma:showField="CatchAllData" ma:web="c7bc7ccd-3aa0-4cb6-bb47-6299179ea0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97164E-718B-4AAC-A59C-E6301CEEBA19}">
  <ds:schemaRefs>
    <ds:schemaRef ds:uri="http://purl.org/dc/elements/1.1/"/>
    <ds:schemaRef ds:uri="http://schemas.microsoft.com/office/2006/documentManagement/types"/>
    <ds:schemaRef ds:uri="http://www.w3.org/XML/1998/namespace"/>
    <ds:schemaRef ds:uri="http://schemas.microsoft.com/office/2006/metadata/properties"/>
    <ds:schemaRef ds:uri="http://purl.org/dc/terms/"/>
    <ds:schemaRef ds:uri="http://schemas.microsoft.com/office/infopath/2007/PartnerControls"/>
    <ds:schemaRef ds:uri="http://purl.org/dc/dcmitype/"/>
    <ds:schemaRef ds:uri="http://schemas.openxmlformats.org/package/2006/metadata/core-properties"/>
    <ds:schemaRef ds:uri="c7bc7ccd-3aa0-4cb6-bb47-6299179ea012"/>
    <ds:schemaRef ds:uri="051b2f26-844b-4f88-b297-5dcbaa7776eb"/>
  </ds:schemaRefs>
</ds:datastoreItem>
</file>

<file path=customXml/itemProps2.xml><?xml version="1.0" encoding="utf-8"?>
<ds:datastoreItem xmlns:ds="http://schemas.openxmlformats.org/officeDocument/2006/customXml" ds:itemID="{F11AF5B4-811B-4F0F-9557-4F4B33690689}">
  <ds:schemaRefs>
    <ds:schemaRef ds:uri="http://schemas.microsoft.com/sharepoint/v3/contenttype/forms"/>
  </ds:schemaRefs>
</ds:datastoreItem>
</file>

<file path=customXml/itemProps3.xml><?xml version="1.0" encoding="utf-8"?>
<ds:datastoreItem xmlns:ds="http://schemas.openxmlformats.org/officeDocument/2006/customXml" ds:itemID="{220B5998-67C6-466A-B4E5-44C680CA19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1b2f26-844b-4f88-b297-5dcbaa7776eb"/>
    <ds:schemaRef ds:uri="c7bc7ccd-3aa0-4cb6-bb47-6299179ea0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1e866f7-b9c9-49ad-90b2-4562326ec1ca}" enabled="1" method="Standard" siteId="{93627e0e-68cc-4884-b5c8-89613a97e74e}" contentBits="0" removed="0"/>
</clbl:labelList>
</file>

<file path=docProps/app.xml><?xml version="1.0" encoding="utf-8"?>
<Properties xmlns="http://schemas.openxmlformats.org/officeDocument/2006/extended-properties" xmlns:vt="http://schemas.openxmlformats.org/officeDocument/2006/docPropsVTypes">
  <Template>office theme</Template>
  <TotalTime>28507</TotalTime>
  <Words>2732</Words>
  <Application>Microsoft Office PowerPoint</Application>
  <PresentationFormat>Widescreen</PresentationFormat>
  <Paragraphs>250</Paragraphs>
  <Slides>22</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Grot10</vt:lpstr>
      <vt:lpstr>inherit</vt:lpstr>
      <vt:lpstr>Times New Roman</vt:lpstr>
      <vt:lpstr>6_office theme</vt:lpstr>
      <vt:lpstr>PowerPoint Presentation</vt:lpstr>
      <vt:lpstr>Outline</vt:lpstr>
      <vt:lpstr>Local Context</vt:lpstr>
      <vt:lpstr>Local Context</vt:lpstr>
      <vt:lpstr>Local Context</vt:lpstr>
      <vt:lpstr>Local Context</vt:lpstr>
      <vt:lpstr>Criminal Justice</vt:lpstr>
      <vt:lpstr>PowerPoint Presentation</vt:lpstr>
      <vt:lpstr>Safety</vt:lpstr>
      <vt:lpstr>Economic</vt:lpstr>
      <vt:lpstr>Prevention: Three Critical Issues</vt:lpstr>
      <vt:lpstr>Revenue allocation for public priorities</vt:lpstr>
      <vt:lpstr>Revenue allocation for public priorities</vt:lpstr>
      <vt:lpstr>Revenue allocation for public priorities</vt:lpstr>
      <vt:lpstr>Revenue allocation for public priorities</vt:lpstr>
      <vt:lpstr>Revenue allocation for public priorities</vt:lpstr>
      <vt:lpstr>Revenue allocation for public priorities</vt:lpstr>
      <vt:lpstr>Prevention: Three Critical Issues</vt:lpstr>
      <vt:lpstr>Prevention: Three Critical Issues</vt:lpstr>
      <vt:lpstr>Outline</vt:lpstr>
      <vt:lpstr>Thank You!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Dakota Fisher</dc:creator>
  <cp:lastModifiedBy>Brown, Christin</cp:lastModifiedBy>
  <cp:revision>100</cp:revision>
  <cp:lastPrinted>2026-04-17T05:22:11Z</cp:lastPrinted>
  <dcterms:created xsi:type="dcterms:W3CDTF">2013-07-15T20:26:40Z</dcterms:created>
  <dcterms:modified xsi:type="dcterms:W3CDTF">2026-09-25T15:19:19Z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512">
    <vt:lpwstr>27</vt:lpwstr>
  </property>
  <property fmtid="{D5CDD505-2E9C-101B-9397-08002B2CF9AE}" pid="3" name="ContentTypeId">
    <vt:lpwstr>0x01010053937E03EDB50F40BFA4D0E9DEA0DB08</vt:lpwstr>
  </property>
  <property fmtid="{D5CDD505-2E9C-101B-9397-08002B2CF9AE}" pid="4" name="AuthorIds_UIVersion_1536">
    <vt:lpwstr>14</vt:lpwstr>
  </property>
  <property fmtid="{D5CDD505-2E9C-101B-9397-08002B2CF9AE}" pid="5" name="AuthorIds_UIVersion_17920">
    <vt:lpwstr>12</vt:lpwstr>
  </property>
  <property fmtid="{D5CDD505-2E9C-101B-9397-08002B2CF9AE}" pid="6" name="AuthorIds_UIVersion_34304">
    <vt:lpwstr>14</vt:lpwstr>
  </property>
  <property fmtid="{D5CDD505-2E9C-101B-9397-08002B2CF9AE}" pid="7" name="AuthorIds_UIVersion_36864">
    <vt:lpwstr>6,27</vt:lpwstr>
  </property>
  <property fmtid="{D5CDD505-2E9C-101B-9397-08002B2CF9AE}" pid="8" name="AuthorIds_UIVersion_37376">
    <vt:lpwstr>6</vt:lpwstr>
  </property>
  <property fmtid="{D5CDD505-2E9C-101B-9397-08002B2CF9AE}" pid="9" name="AuthorIds_UIVersion_37888">
    <vt:lpwstr>6</vt:lpwstr>
  </property>
  <property fmtid="{D5CDD505-2E9C-101B-9397-08002B2CF9AE}" pid="10" name="MediaServiceImageTags">
    <vt:lpwstr/>
  </property>
</Properties>
</file>